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0" r:id="rId3"/>
    <p:sldId id="293" r:id="rId4"/>
    <p:sldId id="257" r:id="rId5"/>
    <p:sldId id="259" r:id="rId6"/>
    <p:sldId id="294" r:id="rId7"/>
    <p:sldId id="284" r:id="rId8"/>
    <p:sldId id="295" r:id="rId9"/>
    <p:sldId id="258" r:id="rId10"/>
    <p:sldId id="296" r:id="rId11"/>
    <p:sldId id="290" r:id="rId12"/>
    <p:sldId id="298" r:id="rId13"/>
    <p:sldId id="263" r:id="rId14"/>
    <p:sldId id="297" r:id="rId15"/>
    <p:sldId id="300" r:id="rId16"/>
    <p:sldId id="299" r:id="rId17"/>
    <p:sldId id="301" r:id="rId18"/>
    <p:sldId id="302" r:id="rId19"/>
    <p:sldId id="308" r:id="rId20"/>
    <p:sldId id="304" r:id="rId21"/>
    <p:sldId id="311" r:id="rId22"/>
    <p:sldId id="306" r:id="rId23"/>
    <p:sldId id="312" r:id="rId24"/>
    <p:sldId id="309" r:id="rId25"/>
    <p:sldId id="313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>
        <p:scale>
          <a:sx n="49" d="100"/>
          <a:sy n="49" d="100"/>
        </p:scale>
        <p:origin x="2026" y="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D380A-E149-4442-AA19-5D63390D1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0F1572-3BB3-44B0-A47B-37FEF4B9E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48CB5B-E1AA-4449-9DBA-BC2B80AE7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68F696-194E-4F92-8220-2A24911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865A76-8C4B-46A2-9D61-758FD950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90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63C94-8DD4-481E-9FD7-AB7D4BCB2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59A29-AB79-470F-ACDD-97974725D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54D9A5-52DA-48AC-B43A-5191D9AE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820331-8283-4168-9971-D80DD312D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DB1DB2-F635-4264-8290-4B95F3A2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18D5E-3B2C-47BA-95A7-2BD1755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374FAE-8AEF-4361-9237-E9FD9FCBD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F15FCE-4E88-448D-90D5-2D8B92BA1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F71348-26AF-4F0D-9183-610A7672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74BC36-F4C0-45BE-8635-DC4778CC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7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057A9-991E-4C98-B806-844A5B24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D337F5-DE59-425A-9767-1803A53C77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BEF90C-8AE1-47C4-B90E-C5882D4B0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D5694-EB50-42EF-895F-4E2452B9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0E5226-E466-4EFE-8D42-7668C1AB2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0E8A74-0293-4C9E-9301-05A2EFE9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33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65F15-0D1F-4E6D-BC0F-C38D447B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A81233-B3DF-49BE-8597-AD323E930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EB362A-7065-468D-BDEB-F8BDB7F11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8F5DC6-B8B2-4EEF-8116-8C9D495D5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0C29B4-7045-453A-AB11-B4E4C7BA79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1FA08C-6B63-4780-9BA3-C468C4C5A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3CE89D5-6ABE-40FA-889A-A0D64573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BE7169-6628-4584-968C-D992BFA79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84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E3BBB-F880-4C85-BCEB-79E5292A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C1DB60-9592-49F7-B055-A188315D5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E63B47-F305-4980-B0F3-FE0871BE4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61D9E0-9BB2-471F-A30B-822667E2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337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2854B4-7D6E-4970-B55C-218002A86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EAE096-45AB-44BF-9E53-4579DB03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22687B-2E67-498D-BF33-64B67E40E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78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2803E-E619-48CF-AD63-0FC35507F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CD3E35-BFC2-4A6B-B61F-36C9C8AA7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07A298-0A9B-42B3-BA07-AB8B19F5D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3B721D-189B-4C78-8E17-EE02D82B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D35CF7-D0CF-41DC-9A86-AAAB6C72C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C52C5F-A6F9-4EC2-AEC9-2766060F3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5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5FA8B-8B98-4D63-B395-828CD2083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BC7D53-E810-4490-9AD0-BDF4FFBE07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5D14FF-E561-4A78-8A83-9AD15CE4F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72BAE6-EA10-4C54-B160-DF90E7B07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307E95-75DB-4279-B4D9-478F4C89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4A96D0-FF46-417E-906D-1206BB0F3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04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82C09-AC9E-4DA9-92BB-CA4C73CC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936192-5295-4EDA-B27E-A9D5931B8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96FA99-34FF-4802-9554-75D5E6600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5D57C9-E6A4-489F-BA61-782D7A269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A41FF6-2D19-41BB-B643-44C8FEA8D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2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4EBE2F-2E14-4A04-B785-F528FC68E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15EE10-DF3C-4956-9C95-E2401B78B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7D272C-041C-4BB9-B6A1-7BFF8604F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3A6362-F5BD-4A92-8521-1F8894076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BC912E-7465-4135-A4BB-2673BB5DD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10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B9EE9-AE0A-46FD-A4E9-40D042FB5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51759D-7DFE-4EB6-9DF6-D44B17985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2E2B90-15BC-457C-B7F0-4457E0F7A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66E4D-9B0F-48B8-AC0F-65561E42B4BC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C3300F-9D0D-4739-A035-FEB6A055A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AE19F9-D66B-446F-8B01-38ADA6D96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D0A53-6BAD-48E3-A263-C3560A1F7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159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fif"/><Relationship Id="rId5" Type="http://schemas.openxmlformats.org/officeDocument/2006/relationships/image" Target="../media/image7.jfif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7" Type="http://schemas.openxmlformats.org/officeDocument/2006/relationships/image" Target="../media/image16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fif"/><Relationship Id="rId5" Type="http://schemas.openxmlformats.org/officeDocument/2006/relationships/image" Target="../media/image14.jfif"/><Relationship Id="rId4" Type="http://schemas.openxmlformats.org/officeDocument/2006/relationships/image" Target="../media/image13.jf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fif"/><Relationship Id="rId7" Type="http://schemas.openxmlformats.org/officeDocument/2006/relationships/image" Target="../media/image22.jfif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openxmlformats.org/officeDocument/2006/relationships/image" Target="../media/image20.jf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fif"/><Relationship Id="rId3" Type="http://schemas.openxmlformats.org/officeDocument/2006/relationships/image" Target="../media/image25.jpg"/><Relationship Id="rId7" Type="http://schemas.openxmlformats.org/officeDocument/2006/relationships/image" Target="../media/image29.jfif"/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f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fif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fif"/><Relationship Id="rId2" Type="http://schemas.openxmlformats.org/officeDocument/2006/relationships/image" Target="../media/image38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fif"/><Relationship Id="rId5" Type="http://schemas.openxmlformats.org/officeDocument/2006/relationships/image" Target="../media/image41.jfif"/><Relationship Id="rId4" Type="http://schemas.openxmlformats.org/officeDocument/2006/relationships/image" Target="../media/image40.jf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f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fif"/><Relationship Id="rId3" Type="http://schemas.openxmlformats.org/officeDocument/2006/relationships/image" Target="../media/image45.jfif"/><Relationship Id="rId7" Type="http://schemas.openxmlformats.org/officeDocument/2006/relationships/image" Target="../media/image49.jfif"/><Relationship Id="rId2" Type="http://schemas.openxmlformats.org/officeDocument/2006/relationships/image" Target="../media/image44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fif"/><Relationship Id="rId5" Type="http://schemas.openxmlformats.org/officeDocument/2006/relationships/image" Target="../media/image47.jfif"/><Relationship Id="rId4" Type="http://schemas.openxmlformats.org/officeDocument/2006/relationships/image" Target="../media/image46.jfif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jfif"/><Relationship Id="rId2" Type="http://schemas.openxmlformats.org/officeDocument/2006/relationships/image" Target="../media/image52.jfif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55.png"/><Relationship Id="rId4" Type="http://schemas.openxmlformats.org/officeDocument/2006/relationships/image" Target="../media/image54.jpg"/><Relationship Id="rId9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f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fif"/><Relationship Id="rId7" Type="http://schemas.openxmlformats.org/officeDocument/2006/relationships/image" Target="../media/image64.jpg"/><Relationship Id="rId2" Type="http://schemas.openxmlformats.org/officeDocument/2006/relationships/image" Target="../media/image59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f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f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fi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fif"/><Relationship Id="rId5" Type="http://schemas.openxmlformats.org/officeDocument/2006/relationships/image" Target="../media/image69.jfif"/><Relationship Id="rId4" Type="http://schemas.openxmlformats.org/officeDocument/2006/relationships/image" Target="../media/image68.jf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fif"/><Relationship Id="rId7" Type="http://schemas.openxmlformats.org/officeDocument/2006/relationships/image" Target="../media/image77.jfif"/><Relationship Id="rId2" Type="http://schemas.openxmlformats.org/officeDocument/2006/relationships/image" Target="../media/image72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fif"/><Relationship Id="rId5" Type="http://schemas.openxmlformats.org/officeDocument/2006/relationships/image" Target="../media/image75.jfif"/><Relationship Id="rId4" Type="http://schemas.openxmlformats.org/officeDocument/2006/relationships/image" Target="../media/image7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fif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fif"/><Relationship Id="rId5" Type="http://schemas.openxmlformats.org/officeDocument/2006/relationships/image" Target="../media/image82.jfif"/><Relationship Id="rId4" Type="http://schemas.openxmlformats.org/officeDocument/2006/relationships/image" Target="../media/image81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B50DBB5-1B51-404D-B73C-4542F0C20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89946" l="7609" r="91440">
                        <a14:foregroundMark x1="7609" y1="66033" x2="7609" y2="66033"/>
                        <a14:foregroundMark x1="91440" y1="70924" x2="91440" y2="7092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26517">
            <a:off x="5891088" y="-122286"/>
            <a:ext cx="5173592" cy="5173592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C68E3AC-125F-4FE8-B287-B3C628A53A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003" y="-108072"/>
            <a:ext cx="6039775" cy="4684943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ДЕКОРИРОВАНИЯ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ИЗДЕЛИЙ ИЗ КОЖИ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C041A33-9A9B-4B89-90DD-7CFCA0580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67" b="93276" l="9783" r="97283">
                        <a14:foregroundMark x1="52853" y1="36606" x2="52853" y2="36606"/>
                        <a14:foregroundMark x1="95380" y1="40662" x2="95380" y2="40662"/>
                        <a14:foregroundMark x1="97283" y1="66702" x2="97283" y2="66702"/>
                        <a14:foregroundMark x1="74185" y1="32978" x2="74185" y2="32978"/>
                        <a14:foregroundMark x1="70652" y1="33404" x2="70652" y2="33404"/>
                        <a14:foregroundMark x1="79212" y1="33618" x2="58560" y2="34258"/>
                        <a14:foregroundMark x1="79212" y1="32551" x2="53668" y2="32978"/>
                        <a14:foregroundMark x1="86821" y1="8645" x2="74049" y2="2455"/>
                        <a14:foregroundMark x1="74049" y1="2455" x2="63315" y2="3308"/>
                        <a14:foregroundMark x1="63315" y1="3308" x2="51223" y2="14408"/>
                        <a14:foregroundMark x1="51223" y1="14408" x2="45245" y2="25614"/>
                        <a14:foregroundMark x1="41848" y1="29456" x2="47962" y2="14835"/>
                        <a14:foregroundMark x1="47962" y1="14835" x2="52582" y2="8858"/>
                        <a14:foregroundMark x1="52582" y1="8858" x2="60190" y2="4162"/>
                        <a14:foregroundMark x1="60190" y1="4162" x2="75815" y2="1921"/>
                        <a14:foregroundMark x1="75815" y1="1921" x2="86549" y2="6937"/>
                        <a14:foregroundMark x1="86549" y1="6937" x2="87092" y2="7577"/>
                        <a14:foregroundMark x1="85190" y1="5763" x2="77446" y2="2348"/>
                        <a14:foregroundMark x1="77446" y1="2348" x2="75815" y2="2348"/>
                        <a14:foregroundMark x1="69293" y1="89541" x2="69293" y2="89541"/>
                        <a14:foregroundMark x1="45516" y1="93383" x2="45516" y2="93383"/>
                        <a14:foregroundMark x1="23505" y1="69797" x2="23505" y2="69797"/>
                        <a14:foregroundMark x1="24321" y1="60085" x2="16304" y2="79723"/>
                        <a14:foregroundMark x1="16304" y1="79723" x2="15761" y2="87834"/>
                        <a14:foregroundMark x1="15761" y1="87834" x2="25408" y2="92743"/>
                        <a14:foregroundMark x1="25408" y1="92743" x2="28804" y2="92956"/>
                        <a14:foregroundMark x1="63859" y1="32764" x2="81658" y2="30950"/>
                        <a14:foregroundMark x1="74185" y1="1067" x2="84103" y2="5443"/>
                        <a14:foregroundMark x1="84103" y1="5443" x2="87092" y2="8431"/>
                        <a14:foregroundMark x1="67391" y1="1281" x2="58560" y2="5977"/>
                        <a14:foregroundMark x1="58560" y1="5977" x2="52310" y2="137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831" y="651740"/>
            <a:ext cx="4504169" cy="57342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47F4CA-4322-48D2-ACE4-F5767C0A8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163" b="92184" l="9783" r="89946">
                        <a14:foregroundMark x1="45245" y1="89805" x2="55707" y2="92608"/>
                        <a14:foregroundMark x1="55707" y1="92608" x2="45380" y2="89550"/>
                        <a14:foregroundMark x1="45380" y1="89550" x2="46467" y2="90484"/>
                        <a14:foregroundMark x1="49728" y1="92268" x2="50408" y2="92014"/>
                        <a14:foregroundMark x1="51902" y1="4503" x2="49321" y2="4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2038">
            <a:off x="7256103" y="412173"/>
            <a:ext cx="3718857" cy="59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3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81EF55-74CD-4655-831F-F5D4CBF34665}"/>
              </a:ext>
            </a:extLst>
          </p:cNvPr>
          <p:cNvSpPr/>
          <p:nvPr/>
        </p:nvSpPr>
        <p:spPr>
          <a:xfrm>
            <a:off x="0" y="1272320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CD6E2-9BD2-4941-A13B-3A78F97EED0B}"/>
              </a:ext>
            </a:extLst>
          </p:cNvPr>
          <p:cNvSpPr txBox="1"/>
          <p:nvPr/>
        </p:nvSpPr>
        <p:spPr>
          <a:xfrm>
            <a:off x="1463171" y="1395430"/>
            <a:ext cx="49258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ДЕКОРАТИВНЫЕ СТРОЧКИ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180A652-914F-406E-9591-B9043956B632}"/>
              </a:ext>
            </a:extLst>
          </p:cNvPr>
          <p:cNvSpPr/>
          <p:nvPr/>
        </p:nvSpPr>
        <p:spPr>
          <a:xfrm>
            <a:off x="420914" y="1185327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BF83-9F2F-41EE-9066-4BCB4F8A7096}"/>
              </a:ext>
            </a:extLst>
          </p:cNvPr>
          <p:cNvSpPr txBox="1"/>
          <p:nvPr/>
        </p:nvSpPr>
        <p:spPr>
          <a:xfrm>
            <a:off x="657628" y="127232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1E42E-0E5D-4C9C-9C98-5D46587E0904}"/>
              </a:ext>
            </a:extLst>
          </p:cNvPr>
          <p:cNvSpPr txBox="1"/>
          <p:nvPr/>
        </p:nvSpPr>
        <p:spPr>
          <a:xfrm>
            <a:off x="420914" y="2481257"/>
            <a:ext cx="6204857" cy="2247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Декоративные строчки являются наиболее распространенным приемом художественного оформления изделий из кожи</a:t>
            </a:r>
            <a:r>
              <a:rPr lang="ru-RU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Декоративные строчки в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ыполняются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толстыми нитками или тесьмой, вручную и на машинах, с самым разнообразным рисунком и техникой, заданными дизайнером.</a:t>
            </a:r>
            <a:endParaRPr lang="ru-RU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DCA920-8681-447F-A020-0E6E771F3F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3" b="7065"/>
          <a:stretch/>
        </p:blipFill>
        <p:spPr>
          <a:xfrm>
            <a:off x="7409579" y="737497"/>
            <a:ext cx="3978674" cy="538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97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4531D0-4D84-4240-8AB4-9DD993DE9D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2"/>
          <a:stretch/>
        </p:blipFill>
        <p:spPr>
          <a:xfrm>
            <a:off x="1202665" y="3195961"/>
            <a:ext cx="4088167" cy="34703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8D69D2-D0AB-48DF-ADEB-1C5F8B5388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83" b="89937" l="9783" r="89946">
                        <a14:foregroundMark x1="14946" y1="34995" x2="24321" y2="38350"/>
                        <a14:foregroundMark x1="24321" y1="38350" x2="37228" y2="36899"/>
                        <a14:foregroundMark x1="37228" y1="36899" x2="74185" y2="39982"/>
                        <a14:foregroundMark x1="74185" y1="39982" x2="84375" y2="37262"/>
                        <a14:foregroundMark x1="84375" y1="37262" x2="86413" y2="30100"/>
                        <a14:foregroundMark x1="86413" y1="30100" x2="84647" y2="22393"/>
                        <a14:foregroundMark x1="84647" y1="22393" x2="71603" y2="6709"/>
                        <a14:foregroundMark x1="71603" y1="6709" x2="60326" y2="725"/>
                        <a14:foregroundMark x1="60326" y1="725" x2="45109" y2="544"/>
                        <a14:foregroundMark x1="45109" y1="544" x2="35326" y2="5258"/>
                        <a14:foregroundMark x1="35326" y1="5258" x2="15353" y2="28196"/>
                        <a14:foregroundMark x1="15353" y1="28196" x2="12228" y2="35993"/>
                        <a14:foregroundMark x1="61685" y1="1541" x2="47690" y2="1179"/>
                        <a14:foregroundMark x1="47690" y1="1179" x2="35190" y2="3354"/>
                        <a14:foregroundMark x1="35190" y1="3354" x2="25543" y2="9338"/>
                        <a14:foregroundMark x1="25543" y1="9338" x2="22147" y2="26383"/>
                        <a14:foregroundMark x1="22147" y1="26383" x2="32745" y2="34633"/>
                        <a14:foregroundMark x1="32745" y1="34633" x2="63859" y2="39438"/>
                        <a14:foregroundMark x1="63859" y1="39438" x2="76087" y2="37987"/>
                        <a14:foregroundMark x1="76087" y1="37987" x2="82880" y2="32094"/>
                        <a14:foregroundMark x1="82880" y1="32094" x2="83832" y2="23663"/>
                        <a14:foregroundMark x1="83832" y1="23663" x2="77989" y2="14687"/>
                        <a14:foregroundMark x1="77989" y1="14687" x2="53125" y2="3626"/>
                        <a14:foregroundMark x1="53125" y1="3626" x2="46739" y2="3898"/>
                        <a14:foregroundMark x1="56250" y1="9157" x2="43071" y2="4261"/>
                        <a14:foregroundMark x1="43071" y1="4261" x2="30842" y2="5530"/>
                        <a14:foregroundMark x1="30842" y1="5530" x2="22011" y2="14053"/>
                        <a14:foregroundMark x1="22011" y1="14053" x2="18886" y2="23753"/>
                        <a14:foregroundMark x1="18886" y1="23753" x2="19837" y2="33001"/>
                        <a14:foregroundMark x1="19837" y1="33001" x2="28125" y2="40073"/>
                        <a14:foregroundMark x1="28125" y1="40073" x2="45245" y2="43518"/>
                        <a14:foregroundMark x1="45245" y1="43518" x2="64674" y2="42702"/>
                        <a14:foregroundMark x1="64674" y1="42702" x2="73777" y2="38259"/>
                        <a14:foregroundMark x1="73777" y1="38259" x2="80435" y2="31550"/>
                        <a14:foregroundMark x1="80435" y1="31550" x2="82201" y2="23028"/>
                        <a14:foregroundMark x1="82201" y1="23028" x2="79076" y2="14143"/>
                        <a14:foregroundMark x1="79076" y1="14143" x2="67255" y2="6981"/>
                        <a14:foregroundMark x1="67255" y1="6981" x2="56522" y2="4080"/>
                        <a14:foregroundMark x1="56522" y1="4080" x2="43342" y2="3264"/>
                        <a14:foregroundMark x1="43342" y1="3264" x2="31522" y2="7162"/>
                        <a14:foregroundMark x1="31522" y1="7162" x2="30707" y2="7616"/>
                        <a14:foregroundMark x1="51630" y1="7162" x2="40761" y2="9791"/>
                        <a14:foregroundMark x1="40761" y1="9791" x2="34375" y2="15503"/>
                        <a14:foregroundMark x1="34375" y1="15503" x2="23234" y2="30009"/>
                        <a14:foregroundMark x1="23234" y1="30009" x2="34783" y2="29737"/>
                        <a14:foregroundMark x1="34783" y1="29737" x2="48098" y2="9429"/>
                        <a14:foregroundMark x1="48098" y1="9429" x2="61685" y2="13962"/>
                        <a14:foregroundMark x1="61685" y1="13962" x2="69293" y2="38894"/>
                        <a14:foregroundMark x1="69293" y1="38894" x2="80707" y2="36537"/>
                        <a14:foregroundMark x1="80707" y1="36537" x2="82473" y2="29193"/>
                        <a14:foregroundMark x1="82473" y1="29193" x2="74457" y2="10970"/>
                        <a14:foregroundMark x1="74457" y1="10970" x2="64674" y2="5168"/>
                        <a14:foregroundMark x1="64674" y1="5168" x2="51087" y2="3083"/>
                        <a14:foregroundMark x1="51087" y1="3083" x2="40082" y2="6346"/>
                        <a14:foregroundMark x1="40082" y1="6346" x2="22962" y2="25204"/>
                        <a14:foregroundMark x1="22962" y1="25204" x2="21875" y2="30009"/>
                        <a14:foregroundMark x1="68071" y1="7525" x2="55435" y2="11333"/>
                        <a14:foregroundMark x1="55435" y1="11333" x2="53804" y2="18404"/>
                        <a14:foregroundMark x1="53804" y1="18404" x2="56522" y2="26383"/>
                        <a14:foregroundMark x1="56522" y1="26383" x2="62772" y2="34089"/>
                        <a14:foregroundMark x1="62772" y1="34089" x2="71739" y2="37625"/>
                        <a14:foregroundMark x1="71739" y1="37625" x2="80163" y2="32729"/>
                        <a14:foregroundMark x1="80163" y1="32729" x2="78668" y2="23935"/>
                        <a14:foregroundMark x1="78668" y1="23935" x2="67391" y2="8250"/>
                        <a14:foregroundMark x1="78261" y1="24116" x2="66304" y2="25748"/>
                        <a14:foregroundMark x1="66304" y1="25748" x2="64946" y2="33817"/>
                        <a14:foregroundMark x1="64946" y1="33817" x2="76902" y2="32820"/>
                        <a14:foregroundMark x1="76902" y1="32820" x2="79620" y2="25204"/>
                        <a14:foregroundMark x1="79620" y1="25204" x2="75815" y2="23572"/>
                        <a14:foregroundMark x1="75272" y1="25204" x2="66848" y2="29374"/>
                        <a14:foregroundMark x1="66848" y1="29374" x2="72147" y2="35539"/>
                        <a14:foregroundMark x1="72147" y1="35539" x2="82880" y2="35086"/>
                        <a14:foregroundMark x1="82880" y1="35086" x2="84239" y2="25748"/>
                        <a14:foregroundMark x1="84239" y1="25748" x2="71060" y2="20218"/>
                        <a14:foregroundMark x1="71060" y1="20218" x2="65625" y2="20036"/>
                        <a14:foregroundMark x1="72962" y1="28105" x2="75543" y2="29102"/>
                        <a14:foregroundMark x1="22690" y1="33273" x2="24049" y2="339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31"/>
          <a:stretch/>
        </p:blipFill>
        <p:spPr>
          <a:xfrm>
            <a:off x="5557162" y="122595"/>
            <a:ext cx="3499136" cy="50063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51785B-8AFE-4B02-BC7B-598F391BA0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970" y="191645"/>
            <a:ext cx="2943835" cy="64747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E84236-D353-4C2D-8F3D-8D9F3B71EF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0"/>
          <a:stretch/>
        </p:blipFill>
        <p:spPr>
          <a:xfrm>
            <a:off x="5875704" y="4518733"/>
            <a:ext cx="2384394" cy="21476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F08B66-9712-42D1-BDE2-16F19387B7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655" y="1179038"/>
            <a:ext cx="4599024" cy="197295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3DB8E7C-294B-4499-9CB6-73802B017B33}"/>
              </a:ext>
            </a:extLst>
          </p:cNvPr>
          <p:cNvSpPr/>
          <p:nvPr/>
        </p:nvSpPr>
        <p:spPr>
          <a:xfrm>
            <a:off x="0" y="278638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8F8E9-B775-4C1E-982B-57833B3ED78A}"/>
              </a:ext>
            </a:extLst>
          </p:cNvPr>
          <p:cNvSpPr txBox="1"/>
          <p:nvPr/>
        </p:nvSpPr>
        <p:spPr>
          <a:xfrm>
            <a:off x="1463171" y="401748"/>
            <a:ext cx="49258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ДЕКОРАТИВНЫЕ СТРОЧКИ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934109E-3BF4-469B-AA67-5B8363EB7000}"/>
              </a:ext>
            </a:extLst>
          </p:cNvPr>
          <p:cNvSpPr/>
          <p:nvPr/>
        </p:nvSpPr>
        <p:spPr>
          <a:xfrm>
            <a:off x="420914" y="191645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3CBCA8-6486-478C-99C4-EAD287517A11}"/>
              </a:ext>
            </a:extLst>
          </p:cNvPr>
          <p:cNvSpPr txBox="1"/>
          <p:nvPr/>
        </p:nvSpPr>
        <p:spPr>
          <a:xfrm>
            <a:off x="657628" y="27863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64920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81EF55-74CD-4655-831F-F5D4CBF34665}"/>
              </a:ext>
            </a:extLst>
          </p:cNvPr>
          <p:cNvSpPr/>
          <p:nvPr/>
        </p:nvSpPr>
        <p:spPr>
          <a:xfrm>
            <a:off x="0" y="1881920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CD6E2-9BD2-4941-A13B-3A78F97EED0B}"/>
              </a:ext>
            </a:extLst>
          </p:cNvPr>
          <p:cNvSpPr txBox="1"/>
          <p:nvPr/>
        </p:nvSpPr>
        <p:spPr>
          <a:xfrm>
            <a:off x="1591028" y="1974252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ДРАПИРОВКА (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жмурка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180A652-914F-406E-9591-B9043956B632}"/>
              </a:ext>
            </a:extLst>
          </p:cNvPr>
          <p:cNvSpPr/>
          <p:nvPr/>
        </p:nvSpPr>
        <p:spPr>
          <a:xfrm>
            <a:off x="420914" y="1794927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BF83-9F2F-41EE-9066-4BCB4F8A7096}"/>
              </a:ext>
            </a:extLst>
          </p:cNvPr>
          <p:cNvSpPr txBox="1"/>
          <p:nvPr/>
        </p:nvSpPr>
        <p:spPr>
          <a:xfrm>
            <a:off x="657628" y="188192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1E42E-0E5D-4C9C-9C98-5D46587E0904}"/>
              </a:ext>
            </a:extLst>
          </p:cNvPr>
          <p:cNvSpPr txBox="1"/>
          <p:nvPr/>
        </p:nvSpPr>
        <p:spPr>
          <a:xfrm>
            <a:off x="420914" y="2974779"/>
            <a:ext cx="6096000" cy="1450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Чаще </a:t>
            </a:r>
            <a:r>
              <a:rPr lang="ru-RU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п</a:t>
            </a:r>
            <a:r>
              <a:rPr lang="ru-RU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рименяется для декора украшений и интерьерных предметов, но подходит и для сумок и обуви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Драпировка выполняется из мягкой эластичной кожи</a:t>
            </a:r>
            <a:r>
              <a:rPr lang="ru-RU" sz="240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91AC283-5715-4F7C-A5FA-726FAB3D1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678" y="1079500"/>
            <a:ext cx="4699000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9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CAB5D5-015D-41B8-B208-E351AF028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4" y="1212800"/>
            <a:ext cx="4256534" cy="53206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F7AB059-EEA0-49D5-B487-B722FCD8FC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90"/>
          <a:stretch/>
        </p:blipFill>
        <p:spPr>
          <a:xfrm>
            <a:off x="5720630" y="412868"/>
            <a:ext cx="2422241" cy="277525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417C259-96F7-4866-90C8-CEE5492B8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299" y="3099788"/>
            <a:ext cx="2759650" cy="352080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061E0FC-FB5F-46E0-BA62-4BCBAE46AE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" b="21275"/>
          <a:stretch/>
        </p:blipFill>
        <p:spPr>
          <a:xfrm>
            <a:off x="8280060" y="313206"/>
            <a:ext cx="3619230" cy="380696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1A69D62-B8B0-4911-89AA-AE8D432E959E}"/>
              </a:ext>
            </a:extLst>
          </p:cNvPr>
          <p:cNvSpPr/>
          <p:nvPr/>
        </p:nvSpPr>
        <p:spPr>
          <a:xfrm>
            <a:off x="15130" y="324532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2383D5-8562-4884-9560-0E3BA79AE840}"/>
              </a:ext>
            </a:extLst>
          </p:cNvPr>
          <p:cNvSpPr txBox="1"/>
          <p:nvPr/>
        </p:nvSpPr>
        <p:spPr>
          <a:xfrm>
            <a:off x="1606158" y="416864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ДРАПИРОВКА (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жмурка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303C9EB-607F-4589-861B-B7B41E182CDC}"/>
              </a:ext>
            </a:extLst>
          </p:cNvPr>
          <p:cNvSpPr/>
          <p:nvPr/>
        </p:nvSpPr>
        <p:spPr>
          <a:xfrm>
            <a:off x="436044" y="237539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CCC151-05C4-4AEB-90D0-846665FF2FE9}"/>
              </a:ext>
            </a:extLst>
          </p:cNvPr>
          <p:cNvSpPr txBox="1"/>
          <p:nvPr/>
        </p:nvSpPr>
        <p:spPr>
          <a:xfrm>
            <a:off x="672758" y="324532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21DC51-81E1-405D-86E3-2BB502EB10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3"/>
          <a:stretch/>
        </p:blipFill>
        <p:spPr>
          <a:xfrm>
            <a:off x="7679671" y="4444715"/>
            <a:ext cx="2759650" cy="21758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5D4720-3C47-41CE-AC00-E52F9514F6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402" y="4444714"/>
            <a:ext cx="1347888" cy="217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9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81EF55-74CD-4655-831F-F5D4CBF34665}"/>
              </a:ext>
            </a:extLst>
          </p:cNvPr>
          <p:cNvSpPr/>
          <p:nvPr/>
        </p:nvSpPr>
        <p:spPr>
          <a:xfrm>
            <a:off x="0" y="1359167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CD6E2-9BD2-4941-A13B-3A78F97EED0B}"/>
              </a:ext>
            </a:extLst>
          </p:cNvPr>
          <p:cNvSpPr txBox="1"/>
          <p:nvPr/>
        </p:nvSpPr>
        <p:spPr>
          <a:xfrm>
            <a:off x="1591028" y="1451499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АППЛИКАЦИЯ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180A652-914F-406E-9591-B9043956B632}"/>
              </a:ext>
            </a:extLst>
          </p:cNvPr>
          <p:cNvSpPr/>
          <p:nvPr/>
        </p:nvSpPr>
        <p:spPr>
          <a:xfrm>
            <a:off x="420914" y="1272174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BF83-9F2F-41EE-9066-4BCB4F8A7096}"/>
              </a:ext>
            </a:extLst>
          </p:cNvPr>
          <p:cNvSpPr txBox="1"/>
          <p:nvPr/>
        </p:nvSpPr>
        <p:spPr>
          <a:xfrm>
            <a:off x="657628" y="1359167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1E42E-0E5D-4C9C-9C98-5D46587E0904}"/>
              </a:ext>
            </a:extLst>
          </p:cNvPr>
          <p:cNvSpPr txBox="1"/>
          <p:nvPr/>
        </p:nvSpPr>
        <p:spPr>
          <a:xfrm>
            <a:off x="420914" y="2784996"/>
            <a:ext cx="6066972" cy="2976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Аппликация в кожевенном деле - наклеивание или пришивание кусочков кож на изделие. </a:t>
            </a:r>
            <a:r>
              <a:rPr kumimoji="0" lang="ru-RU" altLang="ru-RU" u="none" strike="noStrike" cap="none" normalizeH="0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 основном детали настрачиваются на основу, но так же 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допустима сборка цельного полотна их кусочков.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kumimoji="0" lang="ru-RU" altLang="ru-RU" u="none" strike="noStrike" cap="none" normalizeH="0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Допустимо способы сборки деталей аппликации: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встык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u="none" strike="noStrike" cap="none" normalizeH="0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- внахлест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тачным швом</a:t>
            </a:r>
            <a:endParaRPr kumimoji="0" lang="ru-RU" altLang="ru-RU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7890E8-91A6-4D14-BF58-1069E689E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571" y="689133"/>
            <a:ext cx="5363513" cy="567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57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C283D8-8846-4BBA-B6C7-0BAB860F1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515" y="153254"/>
            <a:ext cx="3275746" cy="32757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1D7690-D832-4BD9-A1FD-FC0DDBB11D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/>
          <a:stretch/>
        </p:blipFill>
        <p:spPr>
          <a:xfrm>
            <a:off x="424543" y="2259075"/>
            <a:ext cx="2963723" cy="42325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682A71-6A42-4086-B084-A16427832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486" y="1130430"/>
            <a:ext cx="3786281" cy="37862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C522A6-BD54-42EB-A609-BE419D8EEB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42" b="93458" l="9783" r="89946">
                        <a14:foregroundMark x1="53940" y1="90569" x2="53940" y2="90569"/>
                        <a14:foregroundMark x1="52717" y1="93458" x2="52717" y2="93458"/>
                        <a14:foregroundMark x1="51223" y1="6542" x2="51223" y2="6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187" y="1911826"/>
            <a:ext cx="3081003" cy="492709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9298D5E-FCFA-4DB5-93CB-37F6E45F553B}"/>
              </a:ext>
            </a:extLst>
          </p:cNvPr>
          <p:cNvSpPr/>
          <p:nvPr/>
        </p:nvSpPr>
        <p:spPr>
          <a:xfrm>
            <a:off x="0" y="273996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583780-68DC-4C5F-A705-C56D3923E194}"/>
              </a:ext>
            </a:extLst>
          </p:cNvPr>
          <p:cNvSpPr txBox="1"/>
          <p:nvPr/>
        </p:nvSpPr>
        <p:spPr>
          <a:xfrm>
            <a:off x="1591028" y="366328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АППЛИКАЦИЯ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F81E2CB-4EDA-437E-995D-03AF34D68216}"/>
              </a:ext>
            </a:extLst>
          </p:cNvPr>
          <p:cNvSpPr/>
          <p:nvPr/>
        </p:nvSpPr>
        <p:spPr>
          <a:xfrm>
            <a:off x="420914" y="187003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483F9E-AD07-4678-8A3E-2AFD7ADA43F4}"/>
              </a:ext>
            </a:extLst>
          </p:cNvPr>
          <p:cNvSpPr txBox="1"/>
          <p:nvPr/>
        </p:nvSpPr>
        <p:spPr>
          <a:xfrm>
            <a:off x="657628" y="27399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5690B7-5F3C-43B6-90E2-FA2CB7D4033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 t="18924" r="17236" b="6774"/>
          <a:stretch/>
        </p:blipFill>
        <p:spPr>
          <a:xfrm>
            <a:off x="8922610" y="3737927"/>
            <a:ext cx="2963724" cy="25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81EF55-74CD-4655-831F-F5D4CBF34665}"/>
              </a:ext>
            </a:extLst>
          </p:cNvPr>
          <p:cNvSpPr/>
          <p:nvPr/>
        </p:nvSpPr>
        <p:spPr>
          <a:xfrm>
            <a:off x="0" y="1437995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CD6E2-9BD2-4941-A13B-3A78F97EED0B}"/>
              </a:ext>
            </a:extLst>
          </p:cNvPr>
          <p:cNvSpPr txBox="1"/>
          <p:nvPr/>
        </p:nvSpPr>
        <p:spPr>
          <a:xfrm>
            <a:off x="1591028" y="1530327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ВЫШИВКА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180A652-914F-406E-9591-B9043956B632}"/>
              </a:ext>
            </a:extLst>
          </p:cNvPr>
          <p:cNvSpPr/>
          <p:nvPr/>
        </p:nvSpPr>
        <p:spPr>
          <a:xfrm>
            <a:off x="420914" y="1351002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BF83-9F2F-41EE-9066-4BCB4F8A7096}"/>
              </a:ext>
            </a:extLst>
          </p:cNvPr>
          <p:cNvSpPr txBox="1"/>
          <p:nvPr/>
        </p:nvSpPr>
        <p:spPr>
          <a:xfrm>
            <a:off x="657628" y="1437995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1E42E-0E5D-4C9C-9C98-5D46587E0904}"/>
              </a:ext>
            </a:extLst>
          </p:cNvPr>
          <p:cNvSpPr txBox="1"/>
          <p:nvPr/>
        </p:nvSpPr>
        <p:spPr>
          <a:xfrm>
            <a:off x="420914" y="3054797"/>
            <a:ext cx="6066972" cy="2738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kumimoji="0" lang="ru-RU" altLang="ru-RU" u="none" strike="noStrike" cap="none" normalizeH="0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Вышивка один из старейших вариантов декора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. На сегодняшний день для декора обуви и кожевенно-галантерейных изделий применяется как ручная вышивка (например на текстильных сумках или перфорированной коже), так и машинная вышивка.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Для вышивки используются нитки, бисер, пайетки и т.д.</a:t>
            </a:r>
            <a:endParaRPr kumimoji="0" lang="ru-RU" altLang="ru-RU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751006-9E51-48FF-AD80-B6503C6F7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534" y="917733"/>
            <a:ext cx="5277775" cy="527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42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A03E0B-80EA-4791-A4C7-1DF994069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178" y="2850727"/>
            <a:ext cx="2948424" cy="324996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9138CB-52C3-4161-977A-F951C5B2B4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7" r="21337"/>
          <a:stretch/>
        </p:blipFill>
        <p:spPr>
          <a:xfrm>
            <a:off x="450156" y="1179990"/>
            <a:ext cx="2281743" cy="55090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F825DE-3056-4024-A6BD-57B95A0C43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8" b="11961"/>
          <a:stretch/>
        </p:blipFill>
        <p:spPr>
          <a:xfrm>
            <a:off x="8778213" y="179605"/>
            <a:ext cx="3149598" cy="31895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85F9BE-7E40-44F6-8D96-0729633C7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16" y="648600"/>
            <a:ext cx="2914395" cy="19461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1F2E82-7D38-4592-A4EB-F91D527A91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289" y="3132048"/>
            <a:ext cx="2845608" cy="35570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896F05-9810-4E69-93EE-DF55ED008ED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43" b="14322"/>
          <a:stretch/>
        </p:blipFill>
        <p:spPr>
          <a:xfrm>
            <a:off x="2276405" y="4531785"/>
            <a:ext cx="4022643" cy="21572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81382C-4C01-4F15-8F1F-75A20CA47A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058" y="882441"/>
            <a:ext cx="2371339" cy="355701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B31AB7-83FE-45F2-BB93-38C6D6C29092}"/>
              </a:ext>
            </a:extLst>
          </p:cNvPr>
          <p:cNvSpPr/>
          <p:nvPr/>
        </p:nvSpPr>
        <p:spPr>
          <a:xfrm>
            <a:off x="0" y="318395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18FE70-B8BE-4E98-9227-FC6A8FC6756D}"/>
              </a:ext>
            </a:extLst>
          </p:cNvPr>
          <p:cNvSpPr txBox="1"/>
          <p:nvPr/>
        </p:nvSpPr>
        <p:spPr>
          <a:xfrm>
            <a:off x="1591028" y="410727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ВЫШИВКА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227960D-74F5-424D-AD50-68816F0906B5}"/>
              </a:ext>
            </a:extLst>
          </p:cNvPr>
          <p:cNvSpPr/>
          <p:nvPr/>
        </p:nvSpPr>
        <p:spPr>
          <a:xfrm>
            <a:off x="420914" y="231402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78B3FA-1C3B-4214-830E-F08E70E2E134}"/>
              </a:ext>
            </a:extLst>
          </p:cNvPr>
          <p:cNvSpPr txBox="1"/>
          <p:nvPr/>
        </p:nvSpPr>
        <p:spPr>
          <a:xfrm>
            <a:off x="657628" y="318395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2144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81EF55-74CD-4655-831F-F5D4CBF34665}"/>
              </a:ext>
            </a:extLst>
          </p:cNvPr>
          <p:cNvSpPr/>
          <p:nvPr/>
        </p:nvSpPr>
        <p:spPr>
          <a:xfrm>
            <a:off x="0" y="886954"/>
            <a:ext cx="70212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CD6E2-9BD2-4941-A13B-3A78F97EED0B}"/>
              </a:ext>
            </a:extLst>
          </p:cNvPr>
          <p:cNvSpPr txBox="1"/>
          <p:nvPr/>
        </p:nvSpPr>
        <p:spPr>
          <a:xfrm>
            <a:off x="1393197" y="1010064"/>
            <a:ext cx="64878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ГРАВИРОВКА И ПИРОГРАФИЯ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180A652-914F-406E-9591-B9043956B632}"/>
              </a:ext>
            </a:extLst>
          </p:cNvPr>
          <p:cNvSpPr/>
          <p:nvPr/>
        </p:nvSpPr>
        <p:spPr>
          <a:xfrm>
            <a:off x="420914" y="799961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BF83-9F2F-41EE-9066-4BCB4F8A7096}"/>
              </a:ext>
            </a:extLst>
          </p:cNvPr>
          <p:cNvSpPr txBox="1"/>
          <p:nvPr/>
        </p:nvSpPr>
        <p:spPr>
          <a:xfrm>
            <a:off x="657628" y="886954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1E42E-0E5D-4C9C-9C98-5D46587E0904}"/>
              </a:ext>
            </a:extLst>
          </p:cNvPr>
          <p:cNvSpPr txBox="1"/>
          <p:nvPr/>
        </p:nvSpPr>
        <p:spPr>
          <a:xfrm>
            <a:off x="420914" y="2068425"/>
            <a:ext cx="6600372" cy="3239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Гравировка (резьба) применяется при работе с тяжелыми, плотными кожами (шора, чепрак, реже — юфть). Рисунок наносится при помощи резака на лицевую поверхность размоченной кожи. Затем дорожником или штихелем (или любым металлическим предметом продолговатой формы) прорези расширяют и заполняют акриловой краской.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Другой способ заключается в том, что вместо дорожника используется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пирограф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сегодняшний день наиболее распространена лазерная гравировка.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F5CAA-E92D-4123-AC12-6A656506B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50969" y="1556012"/>
            <a:ext cx="5352461" cy="401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5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44E032-C676-4013-9B08-1B0A44F8FA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r="18671"/>
          <a:stretch/>
        </p:blipFill>
        <p:spPr>
          <a:xfrm>
            <a:off x="3901491" y="1031276"/>
            <a:ext cx="4501921" cy="40347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A6C82A-CC33-4B29-AD6D-0128405698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"/>
          <a:stretch/>
        </p:blipFill>
        <p:spPr>
          <a:xfrm>
            <a:off x="8620603" y="355711"/>
            <a:ext cx="3234016" cy="61465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59FBA1-C816-4E05-A8C0-5B329C979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81" y="3657970"/>
            <a:ext cx="3308599" cy="18610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468964-4AB5-4773-A1DD-E68481CEEF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2" t="5837" r="10812" b="19146"/>
          <a:stretch/>
        </p:blipFill>
        <p:spPr>
          <a:xfrm>
            <a:off x="337381" y="1338943"/>
            <a:ext cx="3346919" cy="209005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A59755-D4D9-4BB5-8890-06C3134CA7FE}"/>
              </a:ext>
            </a:extLst>
          </p:cNvPr>
          <p:cNvSpPr/>
          <p:nvPr/>
        </p:nvSpPr>
        <p:spPr>
          <a:xfrm>
            <a:off x="0" y="240624"/>
            <a:ext cx="70212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C182CC9-7EE1-499E-8F88-3151A9FA5143}"/>
              </a:ext>
            </a:extLst>
          </p:cNvPr>
          <p:cNvSpPr/>
          <p:nvPr/>
        </p:nvSpPr>
        <p:spPr>
          <a:xfrm>
            <a:off x="420914" y="153631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00D5E0-A881-4781-B5E0-0CC84042A448}"/>
              </a:ext>
            </a:extLst>
          </p:cNvPr>
          <p:cNvSpPr txBox="1"/>
          <p:nvPr/>
        </p:nvSpPr>
        <p:spPr>
          <a:xfrm>
            <a:off x="657628" y="240624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12C954-D682-4FC5-BB13-5AA3EC123D43}"/>
              </a:ext>
            </a:extLst>
          </p:cNvPr>
          <p:cNvSpPr txBox="1"/>
          <p:nvPr/>
        </p:nvSpPr>
        <p:spPr>
          <a:xfrm>
            <a:off x="1393197" y="363734"/>
            <a:ext cx="64878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ГРАВИРОВКА И ПИРОГРАФИЯ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83ACE0-BE53-4A5C-8EE3-0CF7EDA2D2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7" r="26795"/>
          <a:stretch/>
        </p:blipFill>
        <p:spPr>
          <a:xfrm rot="5400000">
            <a:off x="3586178" y="3274878"/>
            <a:ext cx="2812591" cy="38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88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81EF55-74CD-4655-831F-F5D4CBF34665}"/>
              </a:ext>
            </a:extLst>
          </p:cNvPr>
          <p:cNvSpPr/>
          <p:nvPr/>
        </p:nvSpPr>
        <p:spPr>
          <a:xfrm>
            <a:off x="0" y="1627181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CD6E2-9BD2-4941-A13B-3A78F97EED0B}"/>
              </a:ext>
            </a:extLst>
          </p:cNvPr>
          <p:cNvSpPr txBox="1"/>
          <p:nvPr/>
        </p:nvSpPr>
        <p:spPr>
          <a:xfrm>
            <a:off x="1591028" y="1719513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ОПЛЕТКА ПО КРАЮ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180A652-914F-406E-9591-B9043956B632}"/>
              </a:ext>
            </a:extLst>
          </p:cNvPr>
          <p:cNvSpPr/>
          <p:nvPr/>
        </p:nvSpPr>
        <p:spPr>
          <a:xfrm>
            <a:off x="420914" y="1540188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BF83-9F2F-41EE-9066-4BCB4F8A7096}"/>
              </a:ext>
            </a:extLst>
          </p:cNvPr>
          <p:cNvSpPr txBox="1"/>
          <p:nvPr/>
        </p:nvSpPr>
        <p:spPr>
          <a:xfrm>
            <a:off x="657628" y="1627181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1E42E-0E5D-4C9C-9C98-5D46587E0904}"/>
              </a:ext>
            </a:extLst>
          </p:cNvPr>
          <p:cNvSpPr txBox="1"/>
          <p:nvPr/>
        </p:nvSpPr>
        <p:spPr>
          <a:xfrm>
            <a:off x="420914" y="2755668"/>
            <a:ext cx="6066972" cy="2738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Оплетка деталей и сшивание оплеткой деталей обуви и кожевенно-галантерейных изделиях относятся к традиционным ручным способам отделки и достаточно часто применяются для улучшения внешнего вида изделий.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оплетки может использоваться как плоский так и объемный шнур.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FC7860-0BCE-43B2-AC3E-506CFFC61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041" y="251111"/>
            <a:ext cx="3395045" cy="63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08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60DFBA-6737-40B1-BECD-1F1C13668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6878" y="3700525"/>
            <a:ext cx="2291817" cy="34377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95922A-33BF-4926-819A-996EC0329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69" y="2052440"/>
            <a:ext cx="3102286" cy="45269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4D804F-E9E3-46B6-9485-3C5EF6FEDF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1" r="11813"/>
          <a:stretch/>
        </p:blipFill>
        <p:spPr>
          <a:xfrm>
            <a:off x="431268" y="1221973"/>
            <a:ext cx="3163352" cy="53433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B1E8BF-8BFF-4832-A99D-F1B5CA4114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257" y="182898"/>
            <a:ext cx="2505600" cy="375214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772ABE-290B-449A-956C-E54A229383D2}"/>
              </a:ext>
            </a:extLst>
          </p:cNvPr>
          <p:cNvSpPr/>
          <p:nvPr/>
        </p:nvSpPr>
        <p:spPr>
          <a:xfrm>
            <a:off x="12193" y="361018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DB057B-3E91-4929-B9F2-5537D8E23656}"/>
              </a:ext>
            </a:extLst>
          </p:cNvPr>
          <p:cNvSpPr txBox="1"/>
          <p:nvPr/>
        </p:nvSpPr>
        <p:spPr>
          <a:xfrm>
            <a:off x="1603221" y="453350"/>
            <a:ext cx="4836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ОПЛЕТКА ПО КРАЮ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DED4448-7666-4EF6-88D3-5E1027FBD3AE}"/>
              </a:ext>
            </a:extLst>
          </p:cNvPr>
          <p:cNvSpPr/>
          <p:nvPr/>
        </p:nvSpPr>
        <p:spPr>
          <a:xfrm>
            <a:off x="433107" y="274025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777131-3839-416B-ACD4-279B9D7968F4}"/>
              </a:ext>
            </a:extLst>
          </p:cNvPr>
          <p:cNvSpPr txBox="1"/>
          <p:nvPr/>
        </p:nvSpPr>
        <p:spPr>
          <a:xfrm>
            <a:off x="669821" y="36101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3B3149-4868-464E-82E6-AFAEDFAB1E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73" y="1339779"/>
            <a:ext cx="29337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81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83873C-2ABD-4A73-B0CB-F85E3DEABEC7}"/>
              </a:ext>
            </a:extLst>
          </p:cNvPr>
          <p:cNvSpPr/>
          <p:nvPr/>
        </p:nvSpPr>
        <p:spPr>
          <a:xfrm>
            <a:off x="0" y="1374933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54CB8-E626-41FE-952B-E51AC9B60FDF}"/>
              </a:ext>
            </a:extLst>
          </p:cNvPr>
          <p:cNvSpPr txBox="1"/>
          <p:nvPr/>
        </p:nvSpPr>
        <p:spPr>
          <a:xfrm>
            <a:off x="1393197" y="1498043"/>
            <a:ext cx="509468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ДЕКОРАТИВНОЕ ПЛЕТЕНИЕ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C0D5981-7B52-483D-BCE8-F8A335C082BE}"/>
              </a:ext>
            </a:extLst>
          </p:cNvPr>
          <p:cNvSpPr/>
          <p:nvPr/>
        </p:nvSpPr>
        <p:spPr>
          <a:xfrm>
            <a:off x="420914" y="1287940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EFEF1-8AAA-4EE6-9148-6CFE99C39232}"/>
              </a:ext>
            </a:extLst>
          </p:cNvPr>
          <p:cNvSpPr txBox="1"/>
          <p:nvPr/>
        </p:nvSpPr>
        <p:spPr>
          <a:xfrm>
            <a:off x="657628" y="1374933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176AF7-48B9-4736-91E1-1DA31CE5E2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91"/>
          <a:stretch/>
        </p:blipFill>
        <p:spPr>
          <a:xfrm>
            <a:off x="8141293" y="598289"/>
            <a:ext cx="3393079" cy="56614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F7CACD-8254-46BD-889E-72286E228821}"/>
              </a:ext>
            </a:extLst>
          </p:cNvPr>
          <p:cNvSpPr txBox="1"/>
          <p:nvPr/>
        </p:nvSpPr>
        <p:spPr>
          <a:xfrm>
            <a:off x="500743" y="2496098"/>
            <a:ext cx="6096000" cy="2939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помощи декоративного плетения можно как полностью создавать полотно, так и создавать отдельные узоры и рисунки на цельном кожаном полотне.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декоративного плетения могут быть использованы плоские или объемные шнуры различной ширины.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80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486989-8E2F-4AEF-B433-BE46DA789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320" y="222418"/>
            <a:ext cx="2463007" cy="32828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805B79-69F9-4A90-8603-790E2CCE1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129" y="1937657"/>
            <a:ext cx="2927816" cy="46979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598442-E274-44AA-8C09-C8E90D938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535" y="3182177"/>
            <a:ext cx="3196792" cy="34534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E14BCA-6BE8-41D0-8231-12F469EC93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3"/>
          <a:stretch/>
        </p:blipFill>
        <p:spPr>
          <a:xfrm>
            <a:off x="420914" y="3505312"/>
            <a:ext cx="2313402" cy="31302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61CB4A-1206-43E0-B95A-B33C99125F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509" y="3173827"/>
            <a:ext cx="2603462" cy="347010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C49CA93-D45A-4424-8BD0-B09FF1FDD7E6}"/>
              </a:ext>
            </a:extLst>
          </p:cNvPr>
          <p:cNvSpPr/>
          <p:nvPr/>
        </p:nvSpPr>
        <p:spPr>
          <a:xfrm>
            <a:off x="0" y="222418"/>
            <a:ext cx="6487886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0610B7-26D7-4D8C-A135-91FB0A173E43}"/>
              </a:ext>
            </a:extLst>
          </p:cNvPr>
          <p:cNvSpPr txBox="1"/>
          <p:nvPr/>
        </p:nvSpPr>
        <p:spPr>
          <a:xfrm>
            <a:off x="1393197" y="345528"/>
            <a:ext cx="509468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ДЕКОРАТИВНОЕ ПЛЕТЕНИЕ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B37A9D1-B689-40B3-8E02-FA23C4E74554}"/>
              </a:ext>
            </a:extLst>
          </p:cNvPr>
          <p:cNvSpPr/>
          <p:nvPr/>
        </p:nvSpPr>
        <p:spPr>
          <a:xfrm>
            <a:off x="420914" y="135425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BA73B5-865E-4B17-A6BB-DD800B2BA20F}"/>
              </a:ext>
            </a:extLst>
          </p:cNvPr>
          <p:cNvSpPr txBox="1"/>
          <p:nvPr/>
        </p:nvSpPr>
        <p:spPr>
          <a:xfrm>
            <a:off x="657628" y="22241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9F92E1-044F-4D5B-8C5C-29A478CE8A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1" b="26280"/>
          <a:stretch/>
        </p:blipFill>
        <p:spPr>
          <a:xfrm>
            <a:off x="420914" y="1306285"/>
            <a:ext cx="3065765" cy="21227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F0425B-E12E-4911-A52E-FFE908004F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00" y="222418"/>
            <a:ext cx="2566319" cy="256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90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83873C-2ABD-4A73-B0CB-F85E3DEABEC7}"/>
              </a:ext>
            </a:extLst>
          </p:cNvPr>
          <p:cNvSpPr/>
          <p:nvPr/>
        </p:nvSpPr>
        <p:spPr>
          <a:xfrm>
            <a:off x="0" y="1410293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54CB8-E626-41FE-952B-E51AC9B60FDF}"/>
              </a:ext>
            </a:extLst>
          </p:cNvPr>
          <p:cNvSpPr txBox="1"/>
          <p:nvPr/>
        </p:nvSpPr>
        <p:spPr>
          <a:xfrm>
            <a:off x="1785257" y="1533403"/>
            <a:ext cx="509468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ПЕРФОРАЦИЯ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C0D5981-7B52-483D-BCE8-F8A335C082BE}"/>
              </a:ext>
            </a:extLst>
          </p:cNvPr>
          <p:cNvSpPr/>
          <p:nvPr/>
        </p:nvSpPr>
        <p:spPr>
          <a:xfrm>
            <a:off x="420914" y="1323300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EFEF1-8AAA-4EE6-9148-6CFE99C39232}"/>
              </a:ext>
            </a:extLst>
          </p:cNvPr>
          <p:cNvSpPr txBox="1"/>
          <p:nvPr/>
        </p:nvSpPr>
        <p:spPr>
          <a:xfrm>
            <a:off x="657628" y="1410293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7EFB66-0E3B-48BA-8DB9-9D92F20858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044" b="81356" l="9375" r="85625">
                        <a14:foregroundMark x1="58750" y1="17918" x2="54125" y2="23002"/>
                        <a14:foregroundMark x1="54125" y1="23002" x2="51250" y2="43341"/>
                        <a14:foregroundMark x1="53358" y1="57135" x2="55375" y2="70339"/>
                        <a14:foregroundMark x1="51250" y1="43341" x2="51326" y2="43838"/>
                        <a14:foregroundMark x1="55375" y1="70339" x2="60250" y2="76271"/>
                        <a14:foregroundMark x1="60250" y1="76271" x2="66125" y2="79782"/>
                        <a14:foregroundMark x1="66125" y1="79782" x2="73875" y2="80145"/>
                        <a14:foregroundMark x1="73875" y1="80145" x2="81375" y2="78571"/>
                        <a14:foregroundMark x1="81375" y1="78571" x2="86125" y2="64286"/>
                        <a14:foregroundMark x1="86125" y1="64286" x2="85625" y2="57143"/>
                        <a14:foregroundMark x1="85625" y1="57143" x2="63000" y2="19249"/>
                        <a14:foregroundMark x1="63000" y1="19249" x2="57125" y2="18160"/>
                        <a14:backgroundMark x1="50625" y1="50847" x2="50500" y2="43947"/>
                        <a14:backgroundMark x1="50500" y1="43947" x2="52375" y2="57264"/>
                        <a14:backgroundMark x1="52375" y1="57264" x2="53000" y2="50726"/>
                        <a14:backgroundMark x1="53000" y1="50726" x2="51125" y2="56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46" r="5937" b="10180"/>
          <a:stretch/>
        </p:blipFill>
        <p:spPr>
          <a:xfrm>
            <a:off x="6332714" y="1040843"/>
            <a:ext cx="5817313" cy="5368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263DB9-DB7C-4307-AA1B-59AE2C8C3EEB}"/>
              </a:ext>
            </a:extLst>
          </p:cNvPr>
          <p:cNvSpPr txBox="1"/>
          <p:nvPr/>
        </p:nvSpPr>
        <p:spPr>
          <a:xfrm>
            <a:off x="420914" y="2389839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Перфорирование используют для декорирования обуви, сумок, перчаток и ремней из всех видов кож.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Перфорация представляет собой сквозные отверстия разной формы: круглой, овальной, квадратной, трехгранной, прямоугольной.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моделях возможно разное расположение перфорации: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-зональное;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-по всей открытой поверхности детали;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-контурное;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-по краю детали.</a:t>
            </a:r>
          </a:p>
        </p:txBody>
      </p:sp>
    </p:spTree>
    <p:extLst>
      <p:ext uri="{BB962C8B-B14F-4D97-AF65-F5344CB8AC3E}">
        <p14:creationId xmlns:p14="http://schemas.microsoft.com/office/powerpoint/2010/main" val="1161407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06239D-1DD6-46AB-854A-3F1659A1D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5" y="3131570"/>
            <a:ext cx="2764885" cy="353021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19FFAE-98C1-40E3-B78E-5B8B69D78B88}"/>
              </a:ext>
            </a:extLst>
          </p:cNvPr>
          <p:cNvSpPr/>
          <p:nvPr/>
        </p:nvSpPr>
        <p:spPr>
          <a:xfrm>
            <a:off x="0" y="448597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43083-516D-41F3-A7D7-25047348EC3E}"/>
              </a:ext>
            </a:extLst>
          </p:cNvPr>
          <p:cNvSpPr txBox="1"/>
          <p:nvPr/>
        </p:nvSpPr>
        <p:spPr>
          <a:xfrm>
            <a:off x="1785257" y="571707"/>
            <a:ext cx="509468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ПЕРФОРАЦИЯ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C28CD16-EA06-4CE0-B7E4-AC6F678212FF}"/>
              </a:ext>
            </a:extLst>
          </p:cNvPr>
          <p:cNvSpPr/>
          <p:nvPr/>
        </p:nvSpPr>
        <p:spPr>
          <a:xfrm>
            <a:off x="420914" y="361604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0E7835-9041-44FF-BC6B-446B04904AB1}"/>
              </a:ext>
            </a:extLst>
          </p:cNvPr>
          <p:cNvSpPr txBox="1"/>
          <p:nvPr/>
        </p:nvSpPr>
        <p:spPr>
          <a:xfrm>
            <a:off x="657628" y="448597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7D159E-827C-48BA-877B-EA8E5CC92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90" y="2206516"/>
            <a:ext cx="3503487" cy="44552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6010B1-4589-4008-BEEE-660DE51C4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94" y="266597"/>
            <a:ext cx="3102897" cy="20768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A4B2AF-2264-4E8E-BAF9-E8584280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01" b="80015" l="10000" r="90000">
                        <a14:foregroundMark x1="65000" y1="77160" x2="65000" y2="77160"/>
                        <a14:foregroundMark x1="65500" y1="80015" x2="65500" y2="80015"/>
                        <a14:foregroundMark x1="76125" y1="15447" x2="76125" y2="15447"/>
                        <a14:foregroundMark x1="76125" y1="11420" x2="76125" y2="11420"/>
                        <a14:foregroundMark x1="66375" y1="11201" x2="66375" y2="11201"/>
                        <a14:foregroundMark x1="66000" y1="11420" x2="66000" y2="11420"/>
                        <a14:foregroundMark x1="80500" y1="11420" x2="80500" y2="11420"/>
                        <a14:foregroundMark x1="36000" y1="77452" x2="36000" y2="77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89" b="17242"/>
          <a:stretch/>
        </p:blipFill>
        <p:spPr>
          <a:xfrm>
            <a:off x="6506383" y="266597"/>
            <a:ext cx="2250098" cy="28649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C93B29-3A30-4570-BE01-D9CCEE6F09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949" y="3131570"/>
            <a:ext cx="3432242" cy="34322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60169B-2795-499F-9D65-70C040A4A31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579" b="71735" l="9934" r="89901">
                        <a14:foregroundMark x1="59768" y1="71735" x2="59768" y2="71735"/>
                        <a14:foregroundMark x1="75662" y1="32164" x2="75662" y2="32164"/>
                        <a14:foregroundMark x1="50331" y1="31579" x2="50331" y2="315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706" b="24424"/>
          <a:stretch/>
        </p:blipFill>
        <p:spPr>
          <a:xfrm>
            <a:off x="1044456" y="1138277"/>
            <a:ext cx="4592742" cy="190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29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83873C-2ABD-4A73-B0CB-F85E3DEABEC7}"/>
              </a:ext>
            </a:extLst>
          </p:cNvPr>
          <p:cNvSpPr/>
          <p:nvPr/>
        </p:nvSpPr>
        <p:spPr>
          <a:xfrm>
            <a:off x="0" y="1661638"/>
            <a:ext cx="6387630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54CB8-E626-41FE-952B-E51AC9B60FDF}"/>
              </a:ext>
            </a:extLst>
          </p:cNvPr>
          <p:cNvSpPr txBox="1"/>
          <p:nvPr/>
        </p:nvSpPr>
        <p:spPr>
          <a:xfrm>
            <a:off x="1785257" y="1784748"/>
            <a:ext cx="400774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ТИСНЕНИЕ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C0D5981-7B52-483D-BCE8-F8A335C082BE}"/>
              </a:ext>
            </a:extLst>
          </p:cNvPr>
          <p:cNvSpPr/>
          <p:nvPr/>
        </p:nvSpPr>
        <p:spPr>
          <a:xfrm>
            <a:off x="420914" y="1574645"/>
            <a:ext cx="951610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EFEF1-8AAA-4EE6-9148-6CFE99C39232}"/>
              </a:ext>
            </a:extLst>
          </p:cNvPr>
          <p:cNvSpPr txBox="1"/>
          <p:nvPr/>
        </p:nvSpPr>
        <p:spPr>
          <a:xfrm>
            <a:off x="486106" y="1661637"/>
            <a:ext cx="820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0E610B-5EC1-41DF-B046-3D59D4669CDC}"/>
              </a:ext>
            </a:extLst>
          </p:cNvPr>
          <p:cNvSpPr txBox="1"/>
          <p:nvPr/>
        </p:nvSpPr>
        <p:spPr>
          <a:xfrm>
            <a:off x="420914" y="2814273"/>
            <a:ext cx="60630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Тиснение – украшение изделий путем нанесения углубленного или рельефного рисунка.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Нанесение изображения может происходить как холодным, так и горячим способом, путем давления специального штампа на лицевую поверхность кожи.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Тиснение может производится как при помощи специальных прессов, так и ручных механическим способом.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91EB20-A172-4BEE-BFE7-85FFCCD245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83"/>
          <a:stretch/>
        </p:blipFill>
        <p:spPr>
          <a:xfrm>
            <a:off x="6861720" y="1163490"/>
            <a:ext cx="4909366" cy="418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16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2FC811-D262-4B26-A6B7-5A578CFCE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272" y="606537"/>
            <a:ext cx="4709604" cy="47096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9D712E-A9AE-40DB-A04A-97A81C233D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8"/>
          <a:stretch/>
        </p:blipFill>
        <p:spPr>
          <a:xfrm>
            <a:off x="9385913" y="5120638"/>
            <a:ext cx="2438963" cy="156279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7995F7-5E38-4004-88AA-7FE65028EC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24" y="1564436"/>
            <a:ext cx="2949450" cy="29730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4C1CE7-7C83-45F4-B1E4-E85482754EB2}"/>
              </a:ext>
            </a:extLst>
          </p:cNvPr>
          <p:cNvSpPr/>
          <p:nvPr/>
        </p:nvSpPr>
        <p:spPr>
          <a:xfrm>
            <a:off x="0" y="606538"/>
            <a:ext cx="6387630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4CAB5-0B50-4722-A2F6-E20399A05D49}"/>
              </a:ext>
            </a:extLst>
          </p:cNvPr>
          <p:cNvSpPr txBox="1"/>
          <p:nvPr/>
        </p:nvSpPr>
        <p:spPr>
          <a:xfrm>
            <a:off x="1785257" y="729648"/>
            <a:ext cx="400774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ТИСНЕНИЕ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D257FC9-33E5-4B16-B75F-29CFEABF1FAD}"/>
              </a:ext>
            </a:extLst>
          </p:cNvPr>
          <p:cNvSpPr/>
          <p:nvPr/>
        </p:nvSpPr>
        <p:spPr>
          <a:xfrm>
            <a:off x="420914" y="519545"/>
            <a:ext cx="951610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C0B9E-DA2D-4C93-97FB-A8996B8F20F2}"/>
              </a:ext>
            </a:extLst>
          </p:cNvPr>
          <p:cNvSpPr txBox="1"/>
          <p:nvPr/>
        </p:nvSpPr>
        <p:spPr>
          <a:xfrm>
            <a:off x="486106" y="606537"/>
            <a:ext cx="820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EF0261-BD71-4B4E-B092-7A6BA408B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05" y="1586084"/>
            <a:ext cx="3309046" cy="22046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AE7C4D2-5739-425C-B616-1A199B9CF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92" y="3861227"/>
            <a:ext cx="2822204" cy="28222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F30362-6697-4DD7-A5C3-A9D081DC4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24" y="4608881"/>
            <a:ext cx="3309047" cy="202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3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83873C-2ABD-4A73-B0CB-F85E3DEABEC7}"/>
              </a:ext>
            </a:extLst>
          </p:cNvPr>
          <p:cNvSpPr/>
          <p:nvPr/>
        </p:nvSpPr>
        <p:spPr>
          <a:xfrm>
            <a:off x="0" y="1729043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54CB8-E626-41FE-952B-E51AC9B60FDF}"/>
              </a:ext>
            </a:extLst>
          </p:cNvPr>
          <p:cNvSpPr txBox="1"/>
          <p:nvPr/>
        </p:nvSpPr>
        <p:spPr>
          <a:xfrm>
            <a:off x="1534414" y="1852152"/>
            <a:ext cx="4628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ЛАЗЕРНАЯ РЕЗКА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C0D5981-7B52-483D-BCE8-F8A335C082BE}"/>
              </a:ext>
            </a:extLst>
          </p:cNvPr>
          <p:cNvSpPr/>
          <p:nvPr/>
        </p:nvSpPr>
        <p:spPr>
          <a:xfrm>
            <a:off x="420914" y="1642050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EFEF1-8AAA-4EE6-9148-6CFE99C39232}"/>
              </a:ext>
            </a:extLst>
          </p:cNvPr>
          <p:cNvSpPr txBox="1"/>
          <p:nvPr/>
        </p:nvSpPr>
        <p:spPr>
          <a:xfrm>
            <a:off x="501687" y="1729042"/>
            <a:ext cx="7818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130DF-34C4-43CE-BCAB-BD3787BEDA1C}"/>
              </a:ext>
            </a:extLst>
          </p:cNvPr>
          <p:cNvSpPr txBox="1"/>
          <p:nvPr/>
        </p:nvSpPr>
        <p:spPr>
          <a:xfrm>
            <a:off x="420914" y="2987063"/>
            <a:ext cx="61378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Лазерная резка – технология резки и раскроя материалов, использующая лазер высокой мощности и обычно применяемая на промышленных производствах.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помощи лазера можно обрабатывать как натуральную, так и искусственную кожу.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01797E-D874-43E4-8C9D-E3F04A879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081" y="0"/>
            <a:ext cx="4574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89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E857E4-19D3-404A-9580-73075C28DA63}"/>
              </a:ext>
            </a:extLst>
          </p:cNvPr>
          <p:cNvSpPr/>
          <p:nvPr/>
        </p:nvSpPr>
        <p:spPr>
          <a:xfrm>
            <a:off x="-11010" y="444162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7E1A4-E6A0-4C84-9263-E5D858865611}"/>
              </a:ext>
            </a:extLst>
          </p:cNvPr>
          <p:cNvSpPr txBox="1"/>
          <p:nvPr/>
        </p:nvSpPr>
        <p:spPr>
          <a:xfrm>
            <a:off x="1523404" y="567271"/>
            <a:ext cx="4628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ЛАЗЕРНАЯ РЕЗКА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F28B5DA-6044-4211-855B-D14C95F5850B}"/>
              </a:ext>
            </a:extLst>
          </p:cNvPr>
          <p:cNvSpPr/>
          <p:nvPr/>
        </p:nvSpPr>
        <p:spPr>
          <a:xfrm>
            <a:off x="409904" y="357169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B0AB52-4EB5-44A5-AF88-94BBBE58FF0D}"/>
              </a:ext>
            </a:extLst>
          </p:cNvPr>
          <p:cNvSpPr txBox="1"/>
          <p:nvPr/>
        </p:nvSpPr>
        <p:spPr>
          <a:xfrm>
            <a:off x="490677" y="444161"/>
            <a:ext cx="7818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2DCBA8-DD93-4F59-899F-0CAC14F6E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803" y="2324388"/>
            <a:ext cx="2699197" cy="24864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933448-1CDE-443E-BFB3-C3AA4CE57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5" y="1636534"/>
            <a:ext cx="2963043" cy="44619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FDA965-4503-434D-B599-33BAF4361A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3"/>
          <a:stretch/>
        </p:blipFill>
        <p:spPr>
          <a:xfrm>
            <a:off x="8732760" y="601814"/>
            <a:ext cx="3275541" cy="58120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D51256-6C8B-48B4-AFF7-A8A1C156D7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6" b="12844"/>
          <a:stretch/>
        </p:blipFill>
        <p:spPr>
          <a:xfrm>
            <a:off x="6182249" y="4594411"/>
            <a:ext cx="2335334" cy="18130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584397-B7B5-4CC3-823D-1E6313AA1C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49" y="1357072"/>
            <a:ext cx="2224318" cy="224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70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83873C-2ABD-4A73-B0CB-F85E3DEABEC7}"/>
              </a:ext>
            </a:extLst>
          </p:cNvPr>
          <p:cNvSpPr/>
          <p:nvPr/>
        </p:nvSpPr>
        <p:spPr>
          <a:xfrm>
            <a:off x="0" y="1489121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54CB8-E626-41FE-952B-E51AC9B60FDF}"/>
              </a:ext>
            </a:extLst>
          </p:cNvPr>
          <p:cNvSpPr txBox="1"/>
          <p:nvPr/>
        </p:nvSpPr>
        <p:spPr>
          <a:xfrm>
            <a:off x="1534415" y="1612230"/>
            <a:ext cx="228112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РОСПИСЬ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C0D5981-7B52-483D-BCE8-F8A335C082BE}"/>
              </a:ext>
            </a:extLst>
          </p:cNvPr>
          <p:cNvSpPr/>
          <p:nvPr/>
        </p:nvSpPr>
        <p:spPr>
          <a:xfrm>
            <a:off x="420914" y="1402128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EFEF1-8AAA-4EE6-9148-6CFE99C39232}"/>
              </a:ext>
            </a:extLst>
          </p:cNvPr>
          <p:cNvSpPr txBox="1"/>
          <p:nvPr/>
        </p:nvSpPr>
        <p:spPr>
          <a:xfrm>
            <a:off x="486106" y="1489121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3F6C3E-0D27-4F5D-968E-DB8BAEA2F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714" y="571706"/>
            <a:ext cx="5429699" cy="54296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600B61-B7F3-478B-9912-6AC5CAEBFFD7}"/>
              </a:ext>
            </a:extLst>
          </p:cNvPr>
          <p:cNvSpPr txBox="1"/>
          <p:nvPr/>
        </p:nvSpPr>
        <p:spPr>
          <a:xfrm>
            <a:off x="405343" y="2703285"/>
            <a:ext cx="61378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Роспись является одним из немногих способов, которое позволяет декорировать уже готовое изделие.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Художник рисует на коже специальными красками и закрепляет изображение специальными финишными средствами.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Сегодня роспись изделий является популярной техникой декора, и позволяет создавать уникальные изделия.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531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827BF9-3B29-4BE0-BB0D-F9678A931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761" y="282012"/>
            <a:ext cx="3197144" cy="319714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E8D954-25A0-470C-8AAF-CC7C15DA71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0" b="18317"/>
          <a:stretch/>
        </p:blipFill>
        <p:spPr>
          <a:xfrm>
            <a:off x="7822978" y="2897345"/>
            <a:ext cx="4100574" cy="37003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3810BE-4A41-4771-A614-CF5691AB67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8" b="12612"/>
          <a:stretch/>
        </p:blipFill>
        <p:spPr>
          <a:xfrm>
            <a:off x="465310" y="3477692"/>
            <a:ext cx="4282991" cy="311997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14C09DF-92AA-460D-82B8-DB5E881EB3E7}"/>
              </a:ext>
            </a:extLst>
          </p:cNvPr>
          <p:cNvSpPr/>
          <p:nvPr/>
        </p:nvSpPr>
        <p:spPr>
          <a:xfrm>
            <a:off x="0" y="260337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73762-B340-4C69-AD64-3AC0B6D49420}"/>
              </a:ext>
            </a:extLst>
          </p:cNvPr>
          <p:cNvSpPr txBox="1"/>
          <p:nvPr/>
        </p:nvSpPr>
        <p:spPr>
          <a:xfrm>
            <a:off x="1534415" y="383446"/>
            <a:ext cx="228112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РОСПИСЬ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DEA08E8-4CF6-4B9B-9E1A-FEECF8758DE2}"/>
              </a:ext>
            </a:extLst>
          </p:cNvPr>
          <p:cNvSpPr/>
          <p:nvPr/>
        </p:nvSpPr>
        <p:spPr>
          <a:xfrm>
            <a:off x="420914" y="173344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341818-6EE4-413B-BE36-0719DCC411E8}"/>
              </a:ext>
            </a:extLst>
          </p:cNvPr>
          <p:cNvSpPr txBox="1"/>
          <p:nvPr/>
        </p:nvSpPr>
        <p:spPr>
          <a:xfrm>
            <a:off x="486106" y="260337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941A5B-0C64-4ED3-8A51-29D82FF903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8" b="14433"/>
          <a:stretch/>
        </p:blipFill>
        <p:spPr>
          <a:xfrm>
            <a:off x="3977472" y="1156427"/>
            <a:ext cx="3605742" cy="22380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B95B61-B380-4514-ADE0-E72CA18AE1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5"/>
          <a:stretch/>
        </p:blipFill>
        <p:spPr>
          <a:xfrm>
            <a:off x="486106" y="1218919"/>
            <a:ext cx="2474265" cy="22099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4E5F35-165D-4132-A922-417ABEFFEB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6" b="8091"/>
          <a:stretch/>
        </p:blipFill>
        <p:spPr>
          <a:xfrm>
            <a:off x="4851599" y="3687667"/>
            <a:ext cx="2868081" cy="290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60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83873C-2ABD-4A73-B0CB-F85E3DEABEC7}"/>
              </a:ext>
            </a:extLst>
          </p:cNvPr>
          <p:cNvSpPr/>
          <p:nvPr/>
        </p:nvSpPr>
        <p:spPr>
          <a:xfrm>
            <a:off x="0" y="1391513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54CB8-E626-41FE-952B-E51AC9B60FDF}"/>
              </a:ext>
            </a:extLst>
          </p:cNvPr>
          <p:cNvSpPr txBox="1"/>
          <p:nvPr/>
        </p:nvSpPr>
        <p:spPr>
          <a:xfrm>
            <a:off x="1534415" y="1514622"/>
            <a:ext cx="338672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ПЕЧАТЬ НА КОЖЕ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C0D5981-7B52-483D-BCE8-F8A335C082BE}"/>
              </a:ext>
            </a:extLst>
          </p:cNvPr>
          <p:cNvSpPr/>
          <p:nvPr/>
        </p:nvSpPr>
        <p:spPr>
          <a:xfrm>
            <a:off x="420914" y="1304520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EFEF1-8AAA-4EE6-9148-6CFE99C39232}"/>
              </a:ext>
            </a:extLst>
          </p:cNvPr>
          <p:cNvSpPr txBox="1"/>
          <p:nvPr/>
        </p:nvSpPr>
        <p:spPr>
          <a:xfrm>
            <a:off x="486106" y="1391513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C7EFF4-3A75-4EF5-B95C-30DA7124E3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9234" b="4368"/>
          <a:stretch/>
        </p:blipFill>
        <p:spPr>
          <a:xfrm>
            <a:off x="6753628" y="571706"/>
            <a:ext cx="4872522" cy="54635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AA39F2-21DD-44C2-806F-49BB425808B1}"/>
              </a:ext>
            </a:extLst>
          </p:cNvPr>
          <p:cNvSpPr txBox="1"/>
          <p:nvPr/>
        </p:nvSpPr>
        <p:spPr>
          <a:xfrm>
            <a:off x="405343" y="2482568"/>
            <a:ext cx="61378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на кожу можно перенести двумя способами:</a:t>
            </a:r>
          </a:p>
          <a:p>
            <a:pPr marL="457200" indent="-4572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помощи промежуточного носителя. Для этого используется специальная бумага или пленка, на которой печатается изображение и термопресс;</a:t>
            </a:r>
          </a:p>
          <a:p>
            <a:pPr marL="457200" indent="-4572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Прямая печать. При таком варианте изображение печатается на специальных принтерах прямо на кожу.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00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0DB512-693E-44FC-A10B-37C72D88B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964" y="3164928"/>
            <a:ext cx="3429000" cy="3429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21D1F7-35AD-4A81-83C3-890DE12A7049}"/>
              </a:ext>
            </a:extLst>
          </p:cNvPr>
          <p:cNvSpPr/>
          <p:nvPr/>
        </p:nvSpPr>
        <p:spPr>
          <a:xfrm>
            <a:off x="0" y="448597"/>
            <a:ext cx="6332714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EAC5E0-21DF-468A-9BC8-AB61AAD69CB5}"/>
              </a:ext>
            </a:extLst>
          </p:cNvPr>
          <p:cNvSpPr txBox="1"/>
          <p:nvPr/>
        </p:nvSpPr>
        <p:spPr>
          <a:xfrm>
            <a:off x="1534415" y="571706"/>
            <a:ext cx="338672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ПЕЧАТЬ НА КОЖЕ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8120C47-D877-4B21-9F71-FDA3C101C507}"/>
              </a:ext>
            </a:extLst>
          </p:cNvPr>
          <p:cNvSpPr/>
          <p:nvPr/>
        </p:nvSpPr>
        <p:spPr>
          <a:xfrm>
            <a:off x="420914" y="361604"/>
            <a:ext cx="943429" cy="94342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92D04A-6ADE-4A83-AC28-4FC96F9CB305}"/>
              </a:ext>
            </a:extLst>
          </p:cNvPr>
          <p:cNvSpPr txBox="1"/>
          <p:nvPr/>
        </p:nvSpPr>
        <p:spPr>
          <a:xfrm>
            <a:off x="486106" y="448597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5DEC90-6C27-42C8-A2F5-88F7963EE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357" y="3164928"/>
            <a:ext cx="3429000" cy="3429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53459E-E199-4781-82A2-DFD13B1FA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390" y="410869"/>
            <a:ext cx="2766848" cy="41620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EF1152B-E291-4A4A-B7ED-5B08A1134F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3"/>
          <a:stretch/>
        </p:blipFill>
        <p:spPr>
          <a:xfrm>
            <a:off x="8952207" y="448597"/>
            <a:ext cx="2936934" cy="34290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6645CA2-19EA-493C-86C9-27E04F3710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36" y="1686064"/>
            <a:ext cx="2582960" cy="460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95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3219</TotalTime>
  <Words>595</Words>
  <Application>Microsoft Office PowerPoint</Application>
  <PresentationFormat>Широкоэкранный</PresentationFormat>
  <Paragraphs>85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СПОСОБЫ ДЕКОРИРОВАНИЯ  ИЗДЕЛИЙ ИЗ КОЖИ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ТРАДИЦИОННЫЕ  СПОСОБЫ ОТДЕЛКИ  ОБУВИ И  КОЖГАЛАНТЕРЕИ</dc:title>
  <dc:creator>Уголёк</dc:creator>
  <cp:lastModifiedBy>Уголёк</cp:lastModifiedBy>
  <cp:revision>30</cp:revision>
  <dcterms:created xsi:type="dcterms:W3CDTF">2024-07-16T13:55:01Z</dcterms:created>
  <dcterms:modified xsi:type="dcterms:W3CDTF">2024-07-18T19:34:16Z</dcterms:modified>
</cp:coreProperties>
</file>