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61" r:id="rId5"/>
    <p:sldId id="262" r:id="rId6"/>
    <p:sldId id="264" r:id="rId7"/>
    <p:sldId id="274" r:id="rId8"/>
    <p:sldId id="265" r:id="rId9"/>
    <p:sldId id="263" r:id="rId10"/>
    <p:sldId id="267" r:id="rId11"/>
    <p:sldId id="268" r:id="rId12"/>
    <p:sldId id="269" r:id="rId13"/>
    <p:sldId id="270" r:id="rId14"/>
    <p:sldId id="266" r:id="rId15"/>
    <p:sldId id="272" r:id="rId16"/>
    <p:sldId id="277" r:id="rId17"/>
    <p:sldId id="259" r:id="rId18"/>
    <p:sldId id="258" r:id="rId19"/>
    <p:sldId id="273" r:id="rId20"/>
    <p:sldId id="271" r:id="rId21"/>
    <p:sldId id="276" r:id="rId22"/>
    <p:sldId id="275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3A1D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29" autoAdjust="0"/>
    <p:restoredTop sz="92710" autoAdjust="0"/>
  </p:normalViewPr>
  <p:slideViewPr>
    <p:cSldViewPr>
      <p:cViewPr>
        <p:scale>
          <a:sx n="57" d="100"/>
          <a:sy n="57" d="100"/>
        </p:scale>
        <p:origin x="-3174" y="-11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42580-52CD-4391-AF3B-5F26974E1718}" type="datetimeFigureOut">
              <a:rPr lang="ru-RU" smtClean="0"/>
              <a:pPr/>
              <a:t>04.10.2024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399A767-5E27-4F7C-B627-26BBC39E08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42580-52CD-4391-AF3B-5F26974E1718}" type="datetimeFigureOut">
              <a:rPr lang="ru-RU" smtClean="0"/>
              <a:pPr/>
              <a:t>04.10.2024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399A767-5E27-4F7C-B627-26BBC39E08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42580-52CD-4391-AF3B-5F26974E1718}" type="datetimeFigureOut">
              <a:rPr lang="ru-RU" smtClean="0"/>
              <a:pPr/>
              <a:t>04.10.2024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9A767-5E27-4F7C-B627-26BBC39E08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42580-52CD-4391-AF3B-5F26974E1718}" type="datetimeFigureOut">
              <a:rPr lang="ru-RU" smtClean="0"/>
              <a:pPr/>
              <a:t>04.10.2024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9A767-5E27-4F7C-B627-26BBC39E08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42580-52CD-4391-AF3B-5F26974E1718}" type="datetimeFigureOut">
              <a:rPr lang="ru-RU" smtClean="0"/>
              <a:pPr/>
              <a:t>04.10.2024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D399A767-5E27-4F7C-B627-26BBC39E08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42580-52CD-4391-AF3B-5F26974E1718}" type="datetimeFigureOut">
              <a:rPr lang="ru-RU" smtClean="0"/>
              <a:pPr/>
              <a:t>04.10.2024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9A767-5E27-4F7C-B627-26BBC39E08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42580-52CD-4391-AF3B-5F26974E1718}" type="datetimeFigureOut">
              <a:rPr lang="ru-RU" smtClean="0"/>
              <a:pPr/>
              <a:t>04.10.2024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9A767-5E27-4F7C-B627-26BBC39E08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42580-52CD-4391-AF3B-5F26974E1718}" type="datetimeFigureOut">
              <a:rPr lang="ru-RU" smtClean="0"/>
              <a:pPr/>
              <a:t>04.10.2024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9A767-5E27-4F7C-B627-26BBC39E08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42580-52CD-4391-AF3B-5F26974E1718}" type="datetimeFigureOut">
              <a:rPr lang="ru-RU" smtClean="0"/>
              <a:pPr/>
              <a:t>04.10.2024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9A767-5E27-4F7C-B627-26BBC39E08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42580-52CD-4391-AF3B-5F26974E1718}" type="datetimeFigureOut">
              <a:rPr lang="ru-RU" smtClean="0"/>
              <a:pPr/>
              <a:t>04.10.2024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9A767-5E27-4F7C-B627-26BBC39E08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42580-52CD-4391-AF3B-5F26974E1718}" type="datetimeFigureOut">
              <a:rPr lang="ru-RU" smtClean="0"/>
              <a:pPr/>
              <a:t>04.10.2024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9A767-5E27-4F7C-B627-26BBC39E08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3342580-52CD-4391-AF3B-5F26974E1718}" type="datetimeFigureOut">
              <a:rPr lang="ru-RU" smtClean="0"/>
              <a:pPr/>
              <a:t>04.10.2024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399A767-5E27-4F7C-B627-26BBC39E08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user\Desktop\&#1056;&#1091;&#1089;&#1089;&#1082;&#1072;&#1103;_&#1085;&#1072;&#1088;&#1086;&#1076;&#1085;&#1072;&#1103;_&#1084;&#1091;&#1079;&#1099;&#1082;&#1072;_-_&#1056;&#1077;&#1095;&#1082;&#1072;_(2-30)(www.foxplay.info)%20(1).mp3" TargetMode="Externa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eg"/><Relationship Id="rId11" Type="http://schemas.openxmlformats.org/officeDocument/2006/relationships/image" Target="../media/image21.jpeg"/><Relationship Id="rId5" Type="http://schemas.openxmlformats.org/officeDocument/2006/relationships/image" Target="../media/image15.jpeg"/><Relationship Id="rId10" Type="http://schemas.openxmlformats.org/officeDocument/2006/relationships/image" Target="../media/image20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4.jpeg"/><Relationship Id="rId7" Type="http://schemas.openxmlformats.org/officeDocument/2006/relationships/image" Target="../media/image27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jpeg"/><Relationship Id="rId5" Type="http://schemas.openxmlformats.org/officeDocument/2006/relationships/image" Target="../media/image9.jpeg"/><Relationship Id="rId10" Type="http://schemas.openxmlformats.org/officeDocument/2006/relationships/image" Target="../media/image11.jpeg"/><Relationship Id="rId4" Type="http://schemas.openxmlformats.org/officeDocument/2006/relationships/image" Target="../media/image25.jpeg"/><Relationship Id="rId9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jpeg"/><Relationship Id="rId5" Type="http://schemas.openxmlformats.org/officeDocument/2006/relationships/image" Target="../media/image36.gif"/><Relationship Id="rId4" Type="http://schemas.openxmlformats.org/officeDocument/2006/relationships/image" Target="../media/image3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6.jpeg"/><Relationship Id="rId7" Type="http://schemas.openxmlformats.org/officeDocument/2006/relationships/image" Target="../media/image50.gif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Relationship Id="rId9" Type="http://schemas.openxmlformats.org/officeDocument/2006/relationships/image" Target="../media/image5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A0%D1%83%D1%81%D1%81%D0%BA%D0%B8%D0%B5" TargetMode="External"/><Relationship Id="rId2" Type="http://schemas.openxmlformats.org/officeDocument/2006/relationships/hyperlink" Target="http://ru.wikipedia.org/wiki/%D0%A1%D1%83%D0%B1%D1%8D%D1%82%D0%BD%D0%BE%D1%81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ru.wikipedia.org/wiki/%D0%9F%D0%BE%D0%BC%D0%BE%D1%80%D1%8C%D0%B5" TargetMode="External"/><Relationship Id="rId4" Type="http://schemas.openxmlformats.org/officeDocument/2006/relationships/hyperlink" Target="http://ru.wikipedia.org/wiki/%D0%9A%D0%BE%D1%80%D0%B5%D0%BB%D0%B0_(%D0%BF%D0%BB%D0%B5%D0%BC%D1%8F)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image" Target="../media/image58.jpeg"/><Relationship Id="rId7" Type="http://schemas.openxmlformats.org/officeDocument/2006/relationships/image" Target="../media/image61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1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jpeg"/><Relationship Id="rId7" Type="http://schemas.openxmlformats.org/officeDocument/2006/relationships/image" Target="../media/image70.png"/><Relationship Id="rId12" Type="http://schemas.openxmlformats.org/officeDocument/2006/relationships/image" Target="../media/image74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11" Type="http://schemas.openxmlformats.org/officeDocument/2006/relationships/image" Target="../media/image73.png"/><Relationship Id="rId5" Type="http://schemas.openxmlformats.org/officeDocument/2006/relationships/image" Target="../media/image68.png"/><Relationship Id="rId10" Type="http://schemas.openxmlformats.org/officeDocument/2006/relationships/image" Target="../media/image3.png"/><Relationship Id="rId4" Type="http://schemas.openxmlformats.org/officeDocument/2006/relationships/image" Target="../media/image67.jpeg"/><Relationship Id="rId9" Type="http://schemas.openxmlformats.org/officeDocument/2006/relationships/image" Target="../media/image7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jpeg"/><Relationship Id="rId3" Type="http://schemas.openxmlformats.org/officeDocument/2006/relationships/image" Target="../media/image76.jpeg"/><Relationship Id="rId7" Type="http://schemas.openxmlformats.org/officeDocument/2006/relationships/image" Target="../media/image80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jpeg"/><Relationship Id="rId9" Type="http://schemas.openxmlformats.org/officeDocument/2006/relationships/image" Target="../media/image82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jpeg"/><Relationship Id="rId3" Type="http://schemas.openxmlformats.org/officeDocument/2006/relationships/image" Target="../media/image76.jpeg"/><Relationship Id="rId7" Type="http://schemas.openxmlformats.org/officeDocument/2006/relationships/image" Target="../media/image80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jpeg"/><Relationship Id="rId9" Type="http://schemas.openxmlformats.org/officeDocument/2006/relationships/image" Target="../media/image8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informrus.ru/" TargetMode="External"/><Relationship Id="rId2" Type="http://schemas.openxmlformats.org/officeDocument/2006/relationships/hyperlink" Target="http://art-remeslo.narod.ru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artly.ru/" TargetMode="External"/><Relationship Id="rId4" Type="http://schemas.openxmlformats.org/officeDocument/2006/relationships/hyperlink" Target="http://kudriav.narod.ru/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10"/>
          <p:cNvPicPr>
            <a:picLocks noChangeAspect="1" noChangeArrowheads="1"/>
          </p:cNvPicPr>
          <p:nvPr/>
        </p:nvPicPr>
        <p:blipFill>
          <a:blip r:embed="rId3" cstate="print">
            <a:lum/>
          </a:blip>
          <a:srcRect l="2327" t="2311" r="2027" b="3270"/>
          <a:stretch>
            <a:fillRect/>
          </a:stretch>
        </p:blipFill>
        <p:spPr bwMode="auto">
          <a:xfrm rot="5400000">
            <a:off x="1143002" y="-1142997"/>
            <a:ext cx="6857999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846640" cy="1944216"/>
          </a:xfrm>
        </p:spPr>
        <p:txBody>
          <a:bodyPr>
            <a:normAutofit/>
          </a:bodyPr>
          <a:lstStyle/>
          <a:p>
            <a:r>
              <a:rPr lang="ru-RU" b="1" dirty="0" smtClean="0">
                <a:ln>
                  <a:solidFill>
                    <a:schemeClr val="bg1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Декоративно-прикладное искусство</a:t>
            </a:r>
            <a:br>
              <a:rPr lang="ru-RU" b="1" dirty="0" smtClean="0">
                <a:ln>
                  <a:solidFill>
                    <a:schemeClr val="bg1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</a:br>
            <a:r>
              <a:rPr lang="ru-RU" b="1" dirty="0" smtClean="0">
                <a:ln>
                  <a:solidFill>
                    <a:schemeClr val="bg1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Традиционная роспись Сибири</a:t>
            </a:r>
            <a:endParaRPr lang="ru-RU" b="1" dirty="0">
              <a:ln>
                <a:solidFill>
                  <a:schemeClr val="bg1"/>
                </a:solidFill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19872" y="4149080"/>
            <a:ext cx="5419328" cy="2376264"/>
          </a:xfrm>
        </p:spPr>
        <p:txBody>
          <a:bodyPr>
            <a:normAutofit/>
          </a:bodyPr>
          <a:lstStyle/>
          <a:p>
            <a:pPr algn="just">
              <a:lnSpc>
                <a:spcPts val="2400"/>
              </a:lnSpc>
            </a:pPr>
            <a:r>
              <a:rPr lang="ru-RU" dirty="0" err="1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omic Sans MS" pitchFamily="66" charset="0"/>
              </a:rPr>
              <a:t>Подкорытова</a:t>
            </a:r>
            <a:r>
              <a:rPr lang="ru-RU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omic Sans MS" pitchFamily="66" charset="0"/>
              </a:rPr>
              <a:t> Елена Владимировна                                  </a:t>
            </a:r>
            <a:r>
              <a:rPr lang="ru-RU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omic Sans MS" pitchFamily="66" charset="0"/>
              </a:rPr>
              <a:t>преподаватель   </a:t>
            </a:r>
            <a:r>
              <a:rPr lang="ru-RU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omic Sans MS" pitchFamily="66" charset="0"/>
              </a:rPr>
              <a:t>художественных     </a:t>
            </a:r>
            <a:r>
              <a:rPr lang="ru-RU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omic Sans MS" pitchFamily="66" charset="0"/>
              </a:rPr>
              <a:t>дисциплин </a:t>
            </a:r>
            <a:endParaRPr lang="ru-RU" dirty="0" smtClean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Comic Sans MS" pitchFamily="66" charset="0"/>
            </a:endParaRPr>
          </a:p>
          <a:p>
            <a:pPr algn="just">
              <a:lnSpc>
                <a:spcPts val="2400"/>
              </a:lnSpc>
            </a:pPr>
            <a:r>
              <a:rPr lang="ru-RU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omic Sans MS" pitchFamily="66" charset="0"/>
              </a:rPr>
              <a:t>Б</a:t>
            </a:r>
            <a:r>
              <a:rPr lang="ru-RU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omic Sans MS" pitchFamily="66" charset="0"/>
              </a:rPr>
              <a:t>ОУ ДО </a:t>
            </a:r>
            <a:r>
              <a:rPr lang="ru-RU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omic Sans MS" pitchFamily="66" charset="0"/>
              </a:rPr>
              <a:t>«ДШИ № </a:t>
            </a:r>
            <a:r>
              <a:rPr lang="ru-RU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omic Sans MS" pitchFamily="66" charset="0"/>
              </a:rPr>
              <a:t>10 </a:t>
            </a:r>
          </a:p>
          <a:p>
            <a:pPr algn="just">
              <a:lnSpc>
                <a:spcPts val="2400"/>
              </a:lnSpc>
            </a:pPr>
            <a:r>
              <a:rPr lang="ru-RU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omic Sans MS" pitchFamily="66" charset="0"/>
              </a:rPr>
              <a:t>им. А.А.  </a:t>
            </a:r>
            <a:r>
              <a:rPr lang="ru-RU" dirty="0" err="1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omic Sans MS" pitchFamily="66" charset="0"/>
              </a:rPr>
              <a:t>Бабаджаняна</a:t>
            </a:r>
            <a:r>
              <a:rPr lang="ru-RU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omic Sans MS" pitchFamily="66" charset="0"/>
              </a:rPr>
              <a:t>» г. Омска     </a:t>
            </a:r>
            <a:endParaRPr lang="ru-RU" dirty="0" smtClean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5" name="Русская_народная_музыка_-_Речка_(2-30)(www.foxplay.info) (1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4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showWhenStopped="0"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332656"/>
            <a:ext cx="8587680" cy="6048672"/>
          </a:xfrm>
          <a:ln w="28575">
            <a:solidFill>
              <a:srgbClr val="002060"/>
            </a:solidFill>
          </a:ln>
        </p:spPr>
        <p:txBody>
          <a:bodyPr anchor="t">
            <a:normAutofit/>
          </a:bodyPr>
          <a:lstStyle/>
          <a:p>
            <a:pPr algn="ctr"/>
            <a:r>
              <a:rPr lang="ru-RU" sz="3200" b="1" dirty="0" smtClean="0">
                <a:latin typeface="Comic Sans MS" pitchFamily="66" charset="0"/>
              </a:rPr>
              <a:t>Произведения декоративно-прикладного искусства</a:t>
            </a:r>
            <a:r>
              <a:rPr lang="ru-RU" b="1" dirty="0" smtClean="0">
                <a:latin typeface="Comic Sans MS" pitchFamily="66" charset="0"/>
              </a:rPr>
              <a:t>:</a:t>
            </a:r>
            <a:br>
              <a:rPr lang="ru-RU" b="1" dirty="0" smtClean="0">
                <a:latin typeface="Comic Sans MS" pitchFamily="66" charset="0"/>
              </a:rPr>
            </a:br>
            <a:r>
              <a:rPr lang="ru-RU" b="1" dirty="0" smtClean="0">
                <a:latin typeface="Comic Sans MS" pitchFamily="66" charset="0"/>
              </a:rPr>
              <a:t> </a:t>
            </a:r>
            <a:r>
              <a:rPr lang="ru-RU" sz="2000" b="1" dirty="0" smtClean="0">
                <a:latin typeface="Comic Sans MS" pitchFamily="66" charset="0"/>
              </a:rPr>
              <a:t>разделочные</a:t>
            </a:r>
            <a:r>
              <a:rPr lang="ru-RU" sz="2200" b="1" dirty="0" smtClean="0">
                <a:latin typeface="Comic Sans MS" pitchFamily="66" charset="0"/>
              </a:rPr>
              <a:t> доски, подносы, шкатулки, прялки, стулья, кроватки </a:t>
            </a:r>
            <a:r>
              <a:rPr lang="ru-RU" sz="1600" b="1" dirty="0" smtClean="0">
                <a:latin typeface="Comic Sans MS" pitchFamily="66" charset="0"/>
              </a:rPr>
              <a:t>и т.п</a:t>
            </a:r>
            <a:r>
              <a:rPr lang="ru-RU" sz="2200" b="1" dirty="0" smtClean="0">
                <a:latin typeface="Comic Sans MS" pitchFamily="66" charset="0"/>
              </a:rPr>
              <a:t>.</a:t>
            </a:r>
            <a:endParaRPr lang="ru-RU" sz="2200" b="1" dirty="0">
              <a:latin typeface="Comic Sans MS" pitchFamily="66" charset="0"/>
            </a:endParaRPr>
          </a:p>
        </p:txBody>
      </p:sp>
      <p:pic>
        <p:nvPicPr>
          <p:cNvPr id="6" name="Рисунок 5" descr="DSC005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2276872"/>
            <a:ext cx="1920000" cy="1440000"/>
          </a:xfrm>
          <a:prstGeom prst="rect">
            <a:avLst/>
          </a:prstGeom>
        </p:spPr>
      </p:pic>
      <p:pic>
        <p:nvPicPr>
          <p:cNvPr id="7" name="Рисунок 6" descr="photo13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56176" y="4293096"/>
            <a:ext cx="2400000" cy="1800000"/>
          </a:xfrm>
          <a:prstGeom prst="rect">
            <a:avLst/>
          </a:prstGeom>
        </p:spPr>
      </p:pic>
      <p:pic>
        <p:nvPicPr>
          <p:cNvPr id="8" name="Рисунок 7" descr="полхов майдан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44208" y="2276872"/>
            <a:ext cx="2136000" cy="1800000"/>
          </a:xfrm>
          <a:prstGeom prst="rect">
            <a:avLst/>
          </a:prstGeom>
        </p:spPr>
      </p:pic>
      <p:pic>
        <p:nvPicPr>
          <p:cNvPr id="10" name="Содержимое 9" descr="image0021.preview.jpg"/>
          <p:cNvPicPr>
            <a:picLocks noGrp="1" noChangeAspect="1"/>
          </p:cNvPicPr>
          <p:nvPr>
            <p:ph idx="1"/>
          </p:nvPr>
        </p:nvPicPr>
        <p:blipFill>
          <a:blip r:embed="rId5" cstate="print"/>
          <a:stretch>
            <a:fillRect/>
          </a:stretch>
        </p:blipFill>
        <p:spPr>
          <a:xfrm>
            <a:off x="3203848" y="4293096"/>
            <a:ext cx="2318777" cy="1800000"/>
          </a:xfrm>
        </p:spPr>
      </p:pic>
      <p:pic>
        <p:nvPicPr>
          <p:cNvPr id="11" name="Рисунок 10" descr="городец стул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83568" y="3933056"/>
            <a:ext cx="1828800" cy="2194560"/>
          </a:xfrm>
          <a:prstGeom prst="rect">
            <a:avLst/>
          </a:prstGeom>
        </p:spPr>
      </p:pic>
      <p:pic>
        <p:nvPicPr>
          <p:cNvPr id="12" name="Рисунок 11" descr="городец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699792" y="2276872"/>
            <a:ext cx="1778208" cy="1800000"/>
          </a:xfrm>
          <a:prstGeom prst="rect">
            <a:avLst/>
          </a:prstGeom>
        </p:spPr>
      </p:pic>
      <p:pic>
        <p:nvPicPr>
          <p:cNvPr id="9" name="Рисунок 8" descr="городец (2)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716016" y="2276872"/>
            <a:ext cx="1575000" cy="1800000"/>
          </a:xfrm>
          <a:prstGeom prst="rect">
            <a:avLst/>
          </a:prstGeom>
        </p:spPr>
      </p:pic>
    </p:spTree>
  </p:cSld>
  <p:clrMapOvr>
    <a:masterClrMapping/>
  </p:clrMapOvr>
  <p:transition advClick="0" advTm="12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FF0000"/>
                </a:solidFill>
                <a:latin typeface="Mistral" pitchFamily="66" charset="0"/>
              </a:rPr>
              <a:t>Хохлома </a:t>
            </a:r>
            <a:r>
              <a:rPr lang="ru-RU" sz="22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FF0000"/>
                </a:solidFill>
                <a:latin typeface="Mistral" pitchFamily="66" charset="0"/>
              </a:rPr>
              <a:t>(ниже новгородская обл.)</a:t>
            </a:r>
            <a:r>
              <a:rPr lang="ru-RU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latin typeface="Mistral" pitchFamily="66" charset="0"/>
              </a:rPr>
              <a:t/>
            </a:r>
            <a:br>
              <a:rPr lang="ru-RU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latin typeface="Mistral" pitchFamily="66" charset="0"/>
              </a:rPr>
            </a:br>
            <a:r>
              <a:rPr lang="ru-RU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Mistral" pitchFamily="66" charset="0"/>
              </a:rPr>
              <a:t> </a:t>
            </a:r>
            <a:r>
              <a:rPr lang="ru-RU" sz="22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Mistral" pitchFamily="66" charset="0"/>
              </a:rPr>
              <a:t>традиционная роспись                                              имитация</a:t>
            </a:r>
            <a:endParaRPr lang="ru-RU" sz="2200" dirty="0">
              <a:solidFill>
                <a:schemeClr val="accent3">
                  <a:lumMod val="7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3" name="Рисунок 2" descr="хохломская кудрин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1484784"/>
            <a:ext cx="1804604" cy="1800000"/>
          </a:xfrm>
          <a:prstGeom prst="rect">
            <a:avLst/>
          </a:prstGeom>
        </p:spPr>
      </p:pic>
      <p:pic>
        <p:nvPicPr>
          <p:cNvPr id="4" name="Рисунок 3" descr="e3033ccb07d4.jpg"/>
          <p:cNvPicPr>
            <a:picLocks noChangeAspect="1"/>
          </p:cNvPicPr>
          <p:nvPr/>
        </p:nvPicPr>
        <p:blipFill>
          <a:blip r:embed="rId3" cstate="print"/>
          <a:srcRect l="17010" t="6031" r="14951" b="4612"/>
          <a:stretch>
            <a:fillRect/>
          </a:stretch>
        </p:blipFill>
        <p:spPr>
          <a:xfrm>
            <a:off x="4355976" y="1484784"/>
            <a:ext cx="1645714" cy="1440000"/>
          </a:xfrm>
          <a:prstGeom prst="rect">
            <a:avLst/>
          </a:prstGeom>
        </p:spPr>
      </p:pic>
      <p:pic>
        <p:nvPicPr>
          <p:cNvPr id="5" name="Рисунок 4" descr="телефон хохлома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68344" y="1484784"/>
            <a:ext cx="1080000" cy="1080000"/>
          </a:xfrm>
          <a:prstGeom prst="rect">
            <a:avLst/>
          </a:prstGeom>
        </p:spPr>
      </p:pic>
      <p:pic>
        <p:nvPicPr>
          <p:cNvPr id="6" name="Рисунок 5" descr="DSC05196.JPG"/>
          <p:cNvPicPr>
            <a:picLocks noChangeAspect="1"/>
          </p:cNvPicPr>
          <p:nvPr/>
        </p:nvPicPr>
        <p:blipFill>
          <a:blip r:embed="rId5" cstate="print"/>
          <a:srcRect t="14300" b="20601"/>
          <a:stretch>
            <a:fillRect/>
          </a:stretch>
        </p:blipFill>
        <p:spPr>
          <a:xfrm>
            <a:off x="467544" y="4725144"/>
            <a:ext cx="3686687" cy="1800000"/>
          </a:xfrm>
          <a:prstGeom prst="rect">
            <a:avLst/>
          </a:prstGeom>
        </p:spPr>
      </p:pic>
      <p:pic>
        <p:nvPicPr>
          <p:cNvPr id="7" name="Рисунок 6" descr="клава хохлома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067944" y="3068960"/>
            <a:ext cx="1811321" cy="1080000"/>
          </a:xfrm>
          <a:prstGeom prst="rect">
            <a:avLst/>
          </a:prstGeom>
        </p:spPr>
      </p:pic>
      <p:pic>
        <p:nvPicPr>
          <p:cNvPr id="8" name="Рисунок 7" descr="1233748830_hohloma_04.jpg"/>
          <p:cNvPicPr>
            <a:picLocks noChangeAspect="1"/>
          </p:cNvPicPr>
          <p:nvPr/>
        </p:nvPicPr>
        <p:blipFill>
          <a:blip r:embed="rId7" cstate="print"/>
          <a:srcRect b="11990"/>
          <a:stretch>
            <a:fillRect/>
          </a:stretch>
        </p:blipFill>
        <p:spPr>
          <a:xfrm>
            <a:off x="4932040" y="4941168"/>
            <a:ext cx="3846667" cy="1584176"/>
          </a:xfrm>
          <a:prstGeom prst="rect">
            <a:avLst/>
          </a:prstGeom>
        </p:spPr>
      </p:pic>
      <p:pic>
        <p:nvPicPr>
          <p:cNvPr id="9" name="Рисунок 8" descr="renault_premium_hohloma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940152" y="2996952"/>
            <a:ext cx="2823529" cy="1800000"/>
          </a:xfrm>
          <a:prstGeom prst="rect">
            <a:avLst/>
          </a:prstGeom>
        </p:spPr>
      </p:pic>
      <p:pic>
        <p:nvPicPr>
          <p:cNvPr id="11" name="Рисунок 10" descr="хохломская кудрина2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555776" y="1484784"/>
            <a:ext cx="1339925" cy="1800000"/>
          </a:xfrm>
          <a:prstGeom prst="rect">
            <a:avLst/>
          </a:prstGeom>
        </p:spPr>
      </p:pic>
      <p:pic>
        <p:nvPicPr>
          <p:cNvPr id="12" name="Рисунок 11" descr="хохломская кудрина1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5400000">
            <a:off x="646573" y="3249971"/>
            <a:ext cx="1080000" cy="1438059"/>
          </a:xfrm>
          <a:prstGeom prst="rect">
            <a:avLst/>
          </a:prstGeom>
        </p:spPr>
      </p:pic>
      <p:pic>
        <p:nvPicPr>
          <p:cNvPr id="13" name="Рисунок 12" descr="телефон хохлома 2.jpg"/>
          <p:cNvPicPr>
            <a:picLocks noChangeAspect="1"/>
          </p:cNvPicPr>
          <p:nvPr/>
        </p:nvPicPr>
        <p:blipFill>
          <a:blip r:embed="rId11" cstate="print"/>
          <a:srcRect l="6986" t="6688" r="6986" b="6688"/>
          <a:stretch>
            <a:fillRect/>
          </a:stretch>
        </p:blipFill>
        <p:spPr>
          <a:xfrm>
            <a:off x="6228184" y="1484784"/>
            <a:ext cx="1276364" cy="1080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332656"/>
            <a:ext cx="8686800" cy="792088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FF0000"/>
                </a:solidFill>
                <a:latin typeface="Mistral" pitchFamily="66" charset="0"/>
              </a:rPr>
              <a:t>Интерьер в стиле «хохлома»</a:t>
            </a:r>
            <a:endParaRPr lang="ru-RU" sz="32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3" name="Рисунок 2" descr="хохлома интерье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1124744"/>
            <a:ext cx="7297296" cy="540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FF0000"/>
                </a:solidFill>
                <a:latin typeface="Mistral" pitchFamily="66" charset="0"/>
              </a:rPr>
              <a:t>Городец </a:t>
            </a:r>
            <a:r>
              <a:rPr lang="ru-RU" sz="22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FF0000"/>
                </a:solidFill>
                <a:latin typeface="Mistral" pitchFamily="66" charset="0"/>
              </a:rPr>
              <a:t>(Нижегородский край)</a:t>
            </a:r>
            <a:r>
              <a:rPr lang="ru-RU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latin typeface="Mistral" pitchFamily="66" charset="0"/>
              </a:rPr>
              <a:t/>
            </a:r>
            <a:br>
              <a:rPr lang="ru-RU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latin typeface="Mistral" pitchFamily="66" charset="0"/>
              </a:rPr>
            </a:br>
            <a:r>
              <a:rPr lang="ru-RU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Mistral" pitchFamily="66" charset="0"/>
              </a:rPr>
              <a:t> </a:t>
            </a:r>
            <a:r>
              <a:rPr lang="ru-RU" sz="22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Mistral" pitchFamily="66" charset="0"/>
              </a:rPr>
              <a:t>традиционная роспись                                              имитация</a:t>
            </a:r>
            <a:endParaRPr lang="ru-RU" sz="2200" b="1" dirty="0">
              <a:solidFill>
                <a:schemeClr val="bg2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3" name="Рисунок 2" descr="валяние городец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6016" y="4005064"/>
            <a:ext cx="1621536" cy="2438400"/>
          </a:xfrm>
          <a:prstGeom prst="rect">
            <a:avLst/>
          </a:prstGeom>
        </p:spPr>
      </p:pic>
      <p:pic>
        <p:nvPicPr>
          <p:cNvPr id="4" name="Рисунок 3" descr="городец игрушка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4288" y="1556792"/>
            <a:ext cx="1439100" cy="2160000"/>
          </a:xfrm>
          <a:prstGeom prst="rect">
            <a:avLst/>
          </a:prstGeom>
        </p:spPr>
      </p:pic>
      <p:pic>
        <p:nvPicPr>
          <p:cNvPr id="5" name="Рисунок 4" descr="городец панно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9552" y="3645024"/>
            <a:ext cx="2438400" cy="1615440"/>
          </a:xfrm>
          <a:prstGeom prst="rect">
            <a:avLst/>
          </a:prstGeom>
        </p:spPr>
      </p:pic>
      <p:pic>
        <p:nvPicPr>
          <p:cNvPr id="6" name="Рисунок 5" descr="городец стул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67944" y="1628800"/>
            <a:ext cx="1800000" cy="2160000"/>
          </a:xfrm>
          <a:prstGeom prst="rect">
            <a:avLst/>
          </a:prstGeom>
        </p:spPr>
      </p:pic>
      <p:pic>
        <p:nvPicPr>
          <p:cNvPr id="7" name="Рисунок 6" descr="городецкая роспись по дереву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39552" y="1628800"/>
            <a:ext cx="1269863" cy="1800000"/>
          </a:xfrm>
          <a:prstGeom prst="rect">
            <a:avLst/>
          </a:prstGeom>
        </p:spPr>
      </p:pic>
      <p:pic>
        <p:nvPicPr>
          <p:cNvPr id="8" name="Рисунок 7" descr="городецкая роспись по дереву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67544" y="5445224"/>
            <a:ext cx="3600000" cy="1080000"/>
          </a:xfrm>
          <a:prstGeom prst="rect">
            <a:avLst/>
          </a:prstGeom>
        </p:spPr>
      </p:pic>
      <p:pic>
        <p:nvPicPr>
          <p:cNvPr id="9" name="Рисунок 8" descr="уги городец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732240" y="4005064"/>
            <a:ext cx="1825752" cy="2438400"/>
          </a:xfrm>
          <a:prstGeom prst="rect">
            <a:avLst/>
          </a:prstGeom>
        </p:spPr>
      </p:pic>
      <p:pic>
        <p:nvPicPr>
          <p:cNvPr id="10" name="Рисунок 9" descr="городец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051720" y="1628800"/>
            <a:ext cx="1778208" cy="1800000"/>
          </a:xfrm>
          <a:prstGeom prst="rect">
            <a:avLst/>
          </a:prstGeom>
        </p:spPr>
      </p:pic>
      <p:pic>
        <p:nvPicPr>
          <p:cNvPr id="11" name="Рисунок 10" descr="городец (2)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059832" y="3573016"/>
            <a:ext cx="1575000" cy="180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err="1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00000"/>
                </a:solidFill>
                <a:latin typeface="Mistral" pitchFamily="66" charset="0"/>
              </a:rPr>
              <a:t>Полховской</a:t>
            </a:r>
            <a:r>
              <a:rPr lang="ru-RU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00000"/>
                </a:solidFill>
                <a:latin typeface="Mistral" pitchFamily="66" charset="0"/>
              </a:rPr>
              <a:t> майдан </a:t>
            </a:r>
            <a:r>
              <a:rPr lang="ru-RU" sz="22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00000"/>
                </a:solidFill>
                <a:latin typeface="Mistral" pitchFamily="66" charset="0"/>
              </a:rPr>
              <a:t>(Нижегородский край, </a:t>
            </a:r>
            <a:r>
              <a:rPr lang="ru-RU" sz="2200" dirty="0" err="1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00000"/>
                </a:solidFill>
                <a:latin typeface="Mistral" pitchFamily="66" charset="0"/>
              </a:rPr>
              <a:t>воскресенский</a:t>
            </a:r>
            <a:r>
              <a:rPr lang="ru-RU" sz="22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00000"/>
                </a:solidFill>
                <a:latin typeface="Mistral" pitchFamily="66" charset="0"/>
              </a:rPr>
              <a:t> р-н)</a:t>
            </a:r>
            <a:r>
              <a:rPr lang="ru-RU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latin typeface="Mistral" pitchFamily="66" charset="0"/>
              </a:rPr>
              <a:t/>
            </a:r>
            <a:br>
              <a:rPr lang="ru-RU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latin typeface="Mistral" pitchFamily="66" charset="0"/>
              </a:rPr>
            </a:br>
            <a:r>
              <a:rPr lang="ru-RU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00B050"/>
                </a:solidFill>
                <a:latin typeface="Mistral" pitchFamily="66" charset="0"/>
              </a:rPr>
              <a:t> </a:t>
            </a:r>
            <a:r>
              <a:rPr lang="ru-RU" sz="22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00B050"/>
                </a:solidFill>
                <a:latin typeface="Mistral" pitchFamily="66" charset="0"/>
              </a:rPr>
              <a:t>традиционная роспись                                              имитация</a:t>
            </a:r>
            <a:endParaRPr lang="ru-RU" sz="2200" dirty="0">
              <a:solidFill>
                <a:srgbClr val="00B050"/>
              </a:solidFill>
            </a:endParaRPr>
          </a:p>
        </p:txBody>
      </p:sp>
      <p:pic>
        <p:nvPicPr>
          <p:cNvPr id="3" name="Рисунок 2" descr="DSC052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4476056" y="2156792"/>
            <a:ext cx="4800000" cy="3600000"/>
          </a:xfrm>
          <a:prstGeom prst="rect">
            <a:avLst/>
          </a:prstGeom>
        </p:spPr>
      </p:pic>
      <p:pic>
        <p:nvPicPr>
          <p:cNvPr id="4" name="Рисунок 3" descr="полхов майдан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60" y="1556792"/>
            <a:ext cx="2136000" cy="1800000"/>
          </a:xfrm>
          <a:prstGeom prst="rect">
            <a:avLst/>
          </a:prstGeom>
        </p:spPr>
      </p:pic>
      <p:pic>
        <p:nvPicPr>
          <p:cNvPr id="5" name="Рисунок 4" descr="DSC05197.JPG"/>
          <p:cNvPicPr>
            <a:picLocks noChangeAspect="1"/>
          </p:cNvPicPr>
          <p:nvPr/>
        </p:nvPicPr>
        <p:blipFill>
          <a:blip r:embed="rId4" cstate="print"/>
          <a:srcRect l="3741" t="17450" r="6286" b="11151"/>
          <a:stretch>
            <a:fillRect/>
          </a:stretch>
        </p:blipFill>
        <p:spPr>
          <a:xfrm rot="5400000">
            <a:off x="2839503" y="4945473"/>
            <a:ext cx="1800000" cy="1071310"/>
          </a:xfrm>
          <a:prstGeom prst="rect">
            <a:avLst/>
          </a:prstGeom>
        </p:spPr>
      </p:pic>
      <p:pic>
        <p:nvPicPr>
          <p:cNvPr id="1026" name="Рисунок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87824" y="1556792"/>
            <a:ext cx="1730233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1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560" y="3573016"/>
            <a:ext cx="2188660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</a:rPr>
              <a:t>Гжель </a:t>
            </a:r>
            <a:r>
              <a:rPr lang="ru-RU" sz="22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</a:rPr>
              <a:t>(Московская обл., </a:t>
            </a:r>
            <a:r>
              <a:rPr lang="ru-RU" sz="2200" dirty="0" err="1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</a:rPr>
              <a:t>раменский</a:t>
            </a:r>
            <a:r>
              <a:rPr lang="ru-RU" sz="22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</a:rPr>
              <a:t> р-н)</a:t>
            </a:r>
            <a:br>
              <a:rPr lang="ru-RU" sz="22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22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</a:rPr>
              <a:t>традиционная роспись                                           имитация</a:t>
            </a:r>
            <a:endParaRPr lang="ru-RU" sz="2200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3" name="Рисунок 2" descr="images (2).jpg"/>
          <p:cNvPicPr>
            <a:picLocks noChangeAspect="1"/>
          </p:cNvPicPr>
          <p:nvPr/>
        </p:nvPicPr>
        <p:blipFill>
          <a:blip r:embed="rId2" cstate="print"/>
          <a:srcRect l="12055" r="14973" b="3238"/>
          <a:stretch>
            <a:fillRect/>
          </a:stretch>
        </p:blipFill>
        <p:spPr>
          <a:xfrm>
            <a:off x="611560" y="3717032"/>
            <a:ext cx="1800200" cy="1788021"/>
          </a:xfrm>
          <a:prstGeom prst="rect">
            <a:avLst/>
          </a:prstGeom>
        </p:spPr>
      </p:pic>
      <p:pic>
        <p:nvPicPr>
          <p:cNvPr id="4" name="Рисунок 3" descr="images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60" y="1556792"/>
            <a:ext cx="1676400" cy="1724025"/>
          </a:xfrm>
          <a:prstGeom prst="rect">
            <a:avLst/>
          </a:prstGeom>
        </p:spPr>
      </p:pic>
      <p:pic>
        <p:nvPicPr>
          <p:cNvPr id="5" name="Рисунок 4" descr="imag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27784" y="3717032"/>
            <a:ext cx="2286000" cy="1762125"/>
          </a:xfrm>
          <a:prstGeom prst="rect">
            <a:avLst/>
          </a:prstGeom>
        </p:spPr>
      </p:pic>
      <p:pic>
        <p:nvPicPr>
          <p:cNvPr id="6" name="Рисунок 5" descr="r-0008.gif"/>
          <p:cNvPicPr>
            <a:picLocks noChangeAspect="1"/>
          </p:cNvPicPr>
          <p:nvPr/>
        </p:nvPicPr>
        <p:blipFill>
          <a:blip r:embed="rId5" cstate="print"/>
          <a:srcRect t="3704" b="11111"/>
          <a:stretch>
            <a:fillRect/>
          </a:stretch>
        </p:blipFill>
        <p:spPr>
          <a:xfrm>
            <a:off x="2627784" y="1628800"/>
            <a:ext cx="1905000" cy="1656184"/>
          </a:xfrm>
          <a:prstGeom prst="rect">
            <a:avLst/>
          </a:prstGeom>
        </p:spPr>
      </p:pic>
      <p:pic>
        <p:nvPicPr>
          <p:cNvPr id="7" name="Рисунок 6" descr="images (5).jpg"/>
          <p:cNvPicPr>
            <a:picLocks noChangeAspect="1"/>
          </p:cNvPicPr>
          <p:nvPr/>
        </p:nvPicPr>
        <p:blipFill>
          <a:blip r:embed="rId6" cstate="print"/>
          <a:srcRect t="3360" b="16001"/>
          <a:stretch>
            <a:fillRect/>
          </a:stretch>
        </p:blipFill>
        <p:spPr>
          <a:xfrm>
            <a:off x="6084168" y="1412776"/>
            <a:ext cx="2143125" cy="1728192"/>
          </a:xfrm>
          <a:prstGeom prst="rect">
            <a:avLst/>
          </a:prstGeom>
        </p:spPr>
      </p:pic>
      <p:pic>
        <p:nvPicPr>
          <p:cNvPr id="8" name="Рисунок 7" descr="images (3).jpg"/>
          <p:cNvPicPr>
            <a:picLocks noChangeAspect="1"/>
          </p:cNvPicPr>
          <p:nvPr/>
        </p:nvPicPr>
        <p:blipFill>
          <a:blip r:embed="rId7" cstate="print"/>
          <a:srcRect t="27278" b="10372"/>
          <a:stretch>
            <a:fillRect/>
          </a:stretch>
        </p:blipFill>
        <p:spPr>
          <a:xfrm>
            <a:off x="5940152" y="3356992"/>
            <a:ext cx="2466975" cy="1152128"/>
          </a:xfrm>
          <a:prstGeom prst="rect">
            <a:avLst/>
          </a:prstGeom>
        </p:spPr>
      </p:pic>
      <p:pic>
        <p:nvPicPr>
          <p:cNvPr id="9" name="Рисунок 8" descr="images (6).jpg"/>
          <p:cNvPicPr>
            <a:picLocks noChangeAspect="1"/>
          </p:cNvPicPr>
          <p:nvPr/>
        </p:nvPicPr>
        <p:blipFill>
          <a:blip r:embed="rId8" cstate="print"/>
          <a:srcRect l="2616" r="8444"/>
          <a:stretch>
            <a:fillRect/>
          </a:stretch>
        </p:blipFill>
        <p:spPr>
          <a:xfrm>
            <a:off x="5940152" y="4725144"/>
            <a:ext cx="2448272" cy="16573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FF0000"/>
                </a:solidFill>
                <a:latin typeface="Mistral" pitchFamily="66" charset="0"/>
              </a:rPr>
              <a:t>Палех </a:t>
            </a:r>
            <a:r>
              <a:rPr lang="ru-RU" sz="22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FF0000"/>
                </a:solidFill>
                <a:latin typeface="Mistral" pitchFamily="66" charset="0"/>
              </a:rPr>
              <a:t>(ивановская обл.)</a:t>
            </a:r>
            <a:r>
              <a:rPr lang="ru-RU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latin typeface="Mistral" pitchFamily="66" charset="0"/>
              </a:rPr>
              <a:t/>
            </a:r>
            <a:br>
              <a:rPr lang="ru-RU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latin typeface="Mistral" pitchFamily="66" charset="0"/>
              </a:rPr>
            </a:br>
            <a:r>
              <a:rPr lang="ru-RU" sz="22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Mistral" pitchFamily="66" charset="0"/>
              </a:rPr>
              <a:t> традиционная роспись                                              имитация</a:t>
            </a:r>
            <a:endParaRPr lang="ru-RU" sz="2200" dirty="0">
              <a:solidFill>
                <a:schemeClr val="tx1">
                  <a:lumMod val="95000"/>
                  <a:lumOff val="5000"/>
                </a:schemeClr>
              </a:solidFill>
              <a:latin typeface="Comic Sans MS" pitchFamily="66" charset="0"/>
              <a:cs typeface="MV Boli" pitchFamily="2" charset="0"/>
            </a:endParaRPr>
          </a:p>
        </p:txBody>
      </p:sp>
      <p:pic>
        <p:nvPicPr>
          <p:cNvPr id="7" name="Рисунок 6" descr="image0021.preview.jpg"/>
          <p:cNvPicPr>
            <a:picLocks noChangeAspect="1"/>
          </p:cNvPicPr>
          <p:nvPr/>
        </p:nvPicPr>
        <p:blipFill>
          <a:blip r:embed="rId2" cstate="print"/>
          <a:srcRect t="2132" b="2132"/>
          <a:stretch>
            <a:fillRect/>
          </a:stretch>
        </p:blipFill>
        <p:spPr>
          <a:xfrm>
            <a:off x="755576" y="1628800"/>
            <a:ext cx="1937630" cy="1440000"/>
          </a:xfrm>
          <a:prstGeom prst="rect">
            <a:avLst/>
          </a:prstGeom>
        </p:spPr>
      </p:pic>
      <p:pic>
        <p:nvPicPr>
          <p:cNvPr id="8" name="Рисунок 7" descr="image0022.preview.jpg"/>
          <p:cNvPicPr>
            <a:picLocks noChangeAspect="1"/>
          </p:cNvPicPr>
          <p:nvPr/>
        </p:nvPicPr>
        <p:blipFill>
          <a:blip r:embed="rId3" cstate="print"/>
          <a:srcRect l="1277" r="2849" b="1309"/>
          <a:stretch>
            <a:fillRect/>
          </a:stretch>
        </p:blipFill>
        <p:spPr>
          <a:xfrm>
            <a:off x="3203848" y="1556792"/>
            <a:ext cx="2851144" cy="3600000"/>
          </a:xfrm>
          <a:prstGeom prst="rect">
            <a:avLst/>
          </a:prstGeom>
        </p:spPr>
      </p:pic>
      <p:pic>
        <p:nvPicPr>
          <p:cNvPr id="9" name="Рисунок 8" descr="image0023.preview.jpg"/>
          <p:cNvPicPr>
            <a:picLocks noChangeAspect="1"/>
          </p:cNvPicPr>
          <p:nvPr/>
        </p:nvPicPr>
        <p:blipFill>
          <a:blip r:embed="rId4" cstate="print"/>
          <a:srcRect l="1309"/>
          <a:stretch>
            <a:fillRect/>
          </a:stretch>
        </p:blipFill>
        <p:spPr>
          <a:xfrm>
            <a:off x="755576" y="3212976"/>
            <a:ext cx="1787799" cy="1440000"/>
          </a:xfrm>
          <a:prstGeom prst="rect">
            <a:avLst/>
          </a:prstGeom>
        </p:spPr>
      </p:pic>
      <p:pic>
        <p:nvPicPr>
          <p:cNvPr id="10" name="Рисунок 9" descr="палех.jpg"/>
          <p:cNvPicPr>
            <a:picLocks noChangeAspect="1"/>
          </p:cNvPicPr>
          <p:nvPr/>
        </p:nvPicPr>
        <p:blipFill>
          <a:blip r:embed="rId5" cstate="print"/>
          <a:srcRect l="1569" r="1569"/>
          <a:stretch>
            <a:fillRect/>
          </a:stretch>
        </p:blipFill>
        <p:spPr>
          <a:xfrm>
            <a:off x="755576" y="4797152"/>
            <a:ext cx="1818070" cy="1440000"/>
          </a:xfrm>
          <a:prstGeom prst="rect">
            <a:avLst/>
          </a:prstGeom>
        </p:spPr>
      </p:pic>
      <p:pic>
        <p:nvPicPr>
          <p:cNvPr id="11" name="Рисунок 10" descr="imagesпалех игрушка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88224" y="1556792"/>
            <a:ext cx="1954800" cy="2160000"/>
          </a:xfrm>
          <a:prstGeom prst="rect">
            <a:avLst/>
          </a:prstGeom>
        </p:spPr>
      </p:pic>
      <p:pic>
        <p:nvPicPr>
          <p:cNvPr id="12" name="Рисунок 11" descr="палех (2).jpg"/>
          <p:cNvPicPr>
            <a:picLocks noChangeAspect="1"/>
          </p:cNvPicPr>
          <p:nvPr/>
        </p:nvPicPr>
        <p:blipFill>
          <a:blip r:embed="rId7" cstate="print"/>
          <a:srcRect l="20433" r="21190"/>
          <a:stretch>
            <a:fillRect/>
          </a:stretch>
        </p:blipFill>
        <p:spPr>
          <a:xfrm>
            <a:off x="6660232" y="4005064"/>
            <a:ext cx="1964014" cy="2520000"/>
          </a:xfrm>
          <a:prstGeom prst="ellipse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err="1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latin typeface="Mistral" pitchFamily="66" charset="0"/>
              </a:rPr>
              <a:t>Жостово</a:t>
            </a:r>
            <a:r>
              <a:rPr lang="ru-RU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latin typeface="Mistral" pitchFamily="66" charset="0"/>
              </a:rPr>
              <a:t> </a:t>
            </a:r>
            <a:r>
              <a:rPr lang="ru-RU" sz="22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latin typeface="Mistral" pitchFamily="66" charset="0"/>
              </a:rPr>
              <a:t>(Московская обл., </a:t>
            </a:r>
            <a:r>
              <a:rPr lang="ru-RU" sz="2200" dirty="0" err="1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latin typeface="Mistral" pitchFamily="66" charset="0"/>
              </a:rPr>
              <a:t>Мытищинский</a:t>
            </a:r>
            <a:r>
              <a:rPr lang="ru-RU" sz="22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latin typeface="Mistral" pitchFamily="66" charset="0"/>
              </a:rPr>
              <a:t> р-н)</a:t>
            </a:r>
            <a:br>
              <a:rPr lang="ru-RU" sz="22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latin typeface="Mistral" pitchFamily="66" charset="0"/>
              </a:rPr>
            </a:br>
            <a:r>
              <a:rPr lang="ru-RU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Mistral" pitchFamily="66" charset="0"/>
              </a:rPr>
              <a:t> </a:t>
            </a:r>
            <a:r>
              <a:rPr lang="ru-RU" sz="2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Mistral" pitchFamily="66" charset="0"/>
              </a:rPr>
              <a:t>традиционная роспись                                              имитация</a:t>
            </a:r>
            <a:endParaRPr lang="ru-RU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3" name="Рисунок 2" descr="сумка жостово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3968" y="3933056"/>
            <a:ext cx="2377358" cy="2520000"/>
          </a:xfrm>
          <a:prstGeom prst="rect">
            <a:avLst/>
          </a:prstGeom>
        </p:spPr>
      </p:pic>
      <p:pic>
        <p:nvPicPr>
          <p:cNvPr id="4" name="Рисунок 3" descr="серьги жостово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08304" y="1556792"/>
            <a:ext cx="1373400" cy="1080000"/>
          </a:xfrm>
          <a:prstGeom prst="rect">
            <a:avLst/>
          </a:prstGeom>
        </p:spPr>
      </p:pic>
      <p:pic>
        <p:nvPicPr>
          <p:cNvPr id="5" name="Рисунок 4" descr="брошь жостово.jpg"/>
          <p:cNvPicPr>
            <a:picLocks noChangeAspect="1"/>
          </p:cNvPicPr>
          <p:nvPr/>
        </p:nvPicPr>
        <p:blipFill>
          <a:blip r:embed="rId4" cstate="print"/>
          <a:srcRect l="8893" t="11812" r="11074" b="9439"/>
          <a:stretch>
            <a:fillRect/>
          </a:stretch>
        </p:blipFill>
        <p:spPr>
          <a:xfrm>
            <a:off x="6804248" y="2852936"/>
            <a:ext cx="1944216" cy="1440160"/>
          </a:xfrm>
          <a:prstGeom prst="rect">
            <a:avLst/>
          </a:prstGeom>
        </p:spPr>
      </p:pic>
      <p:pic>
        <p:nvPicPr>
          <p:cNvPr id="6" name="Рисунок 5" descr="ногти жостово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80112" y="1556792"/>
            <a:ext cx="1442404" cy="1080000"/>
          </a:xfrm>
          <a:prstGeom prst="rect">
            <a:avLst/>
          </a:prstGeom>
        </p:spPr>
      </p:pic>
      <p:pic>
        <p:nvPicPr>
          <p:cNvPr id="7" name="Рисунок 6" descr="браслеты жостово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876256" y="4581128"/>
            <a:ext cx="1828800" cy="1828800"/>
          </a:xfrm>
          <a:prstGeom prst="rect">
            <a:avLst/>
          </a:prstGeom>
        </p:spPr>
      </p:pic>
      <p:pic>
        <p:nvPicPr>
          <p:cNvPr id="1026" name="Picture 2" descr="E:\роспись по дереву\1_8_h5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355976" y="1268760"/>
            <a:ext cx="995400" cy="2520000"/>
          </a:xfrm>
          <a:prstGeom prst="rect">
            <a:avLst/>
          </a:prstGeom>
          <a:noFill/>
        </p:spPr>
      </p:pic>
      <p:pic>
        <p:nvPicPr>
          <p:cNvPr id="1027" name="Picture 3" descr="E:\DCIM\101MSDCF\DSC05225.JPG"/>
          <p:cNvPicPr>
            <a:picLocks noChangeAspect="1" noChangeArrowheads="1"/>
          </p:cNvPicPr>
          <p:nvPr/>
        </p:nvPicPr>
        <p:blipFill>
          <a:blip r:embed="rId8" cstate="print"/>
          <a:srcRect l="9230" r="4511" b="6177"/>
          <a:stretch>
            <a:fillRect/>
          </a:stretch>
        </p:blipFill>
        <p:spPr bwMode="auto">
          <a:xfrm>
            <a:off x="755576" y="1484784"/>
            <a:ext cx="2647844" cy="2160000"/>
          </a:xfrm>
          <a:prstGeom prst="ellipse">
            <a:avLst/>
          </a:prstGeom>
          <a:noFill/>
        </p:spPr>
      </p:pic>
      <p:pic>
        <p:nvPicPr>
          <p:cNvPr id="1028" name="Picture 4" descr="E:\DCIM\101MSDCF\DSC05224.JPG"/>
          <p:cNvPicPr>
            <a:picLocks noChangeAspect="1" noChangeArrowheads="1"/>
          </p:cNvPicPr>
          <p:nvPr/>
        </p:nvPicPr>
        <p:blipFill>
          <a:blip r:embed="rId9" cstate="print"/>
          <a:srcRect l="17241" r="9251" b="3989"/>
          <a:stretch>
            <a:fillRect/>
          </a:stretch>
        </p:blipFill>
        <p:spPr bwMode="auto">
          <a:xfrm>
            <a:off x="539552" y="3645024"/>
            <a:ext cx="2940000" cy="2880000"/>
          </a:xfrm>
          <a:prstGeom prst="ellipse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Фрагмент Карты РФ</a:t>
            </a:r>
            <a:endParaRPr lang="ru-RU" dirty="0"/>
          </a:p>
        </p:txBody>
      </p:sp>
      <p:pic>
        <p:nvPicPr>
          <p:cNvPr id="3" name="Рисунок 2" descr="Russia_map1.jpg"/>
          <p:cNvPicPr>
            <a:picLocks noChangeAspect="1"/>
          </p:cNvPicPr>
          <p:nvPr/>
        </p:nvPicPr>
        <p:blipFill>
          <a:blip r:embed="rId2" cstate="print"/>
          <a:srcRect l="3513" t="21431" r="32374" b="1418"/>
          <a:stretch>
            <a:fillRect/>
          </a:stretch>
        </p:blipFill>
        <p:spPr>
          <a:xfrm>
            <a:off x="1547664" y="1196752"/>
            <a:ext cx="7300000" cy="5400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7504" y="2996952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Comic Sans MS" pitchFamily="66" charset="0"/>
              </a:rPr>
              <a:t>Хохлома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1520" y="1628800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Гжель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</a:t>
            </a:r>
            <a:endParaRPr lang="ru-RU" dirty="0">
              <a:solidFill>
                <a:schemeClr val="bg2">
                  <a:lumMod val="50000"/>
                </a:schemeClr>
              </a:solidFill>
              <a:latin typeface="Comic Sans MS" pitchFamily="66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1259632" y="2852936"/>
            <a:ext cx="1800200" cy="7200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1331640" y="3212976"/>
            <a:ext cx="1656184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79512" y="3501008"/>
            <a:ext cx="12241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Comic Sans MS" pitchFamily="66" charset="0"/>
              </a:rPr>
              <a:t>Городец </a:t>
            </a:r>
            <a:endParaRPr lang="ru-RU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9512" y="2132856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Жостово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251520" y="2636912"/>
            <a:ext cx="938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Comic Sans MS" pitchFamily="66" charset="0"/>
              </a:rPr>
              <a:t>Палех</a:t>
            </a:r>
          </a:p>
        </p:txBody>
      </p:sp>
      <p:cxnSp>
        <p:nvCxnSpPr>
          <p:cNvPr id="19" name="Прямая со стрелкой 18"/>
          <p:cNvCxnSpPr/>
          <p:nvPr/>
        </p:nvCxnSpPr>
        <p:spPr>
          <a:xfrm>
            <a:off x="1331640" y="2348880"/>
            <a:ext cx="1296144" cy="36004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V="1">
            <a:off x="1259632" y="3212976"/>
            <a:ext cx="1800200" cy="432048"/>
          </a:xfrm>
          <a:prstGeom prst="straightConnector1">
            <a:avLst/>
          </a:prstGeom>
          <a:ln w="254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79512" y="3933056"/>
            <a:ext cx="2558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err="1" smtClean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Полховской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Майдан</a:t>
            </a:r>
            <a:endParaRPr lang="ru-RU" b="1" dirty="0">
              <a:solidFill>
                <a:schemeClr val="bg2">
                  <a:lumMod val="10000"/>
                </a:schemeClr>
              </a:solidFill>
              <a:latin typeface="Comic Sans MS" pitchFamily="66" charset="0"/>
            </a:endParaRPr>
          </a:p>
        </p:txBody>
      </p:sp>
      <p:cxnSp>
        <p:nvCxnSpPr>
          <p:cNvPr id="26" name="Прямая со стрелкой 25"/>
          <p:cNvCxnSpPr/>
          <p:nvPr/>
        </p:nvCxnSpPr>
        <p:spPr>
          <a:xfrm>
            <a:off x="1115616" y="1916832"/>
            <a:ext cx="1512168" cy="648072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 flipV="1">
            <a:off x="1979712" y="3284984"/>
            <a:ext cx="1080120" cy="648072"/>
          </a:xfrm>
          <a:prstGeom prst="straightConnector1">
            <a:avLst/>
          </a:prstGeom>
          <a:ln w="254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686800" cy="841248"/>
          </a:xfrm>
        </p:spPr>
        <p:txBody>
          <a:bodyPr/>
          <a:lstStyle/>
          <a:p>
            <a:r>
              <a:rPr lang="ru-RU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00000"/>
                </a:solidFill>
                <a:latin typeface="Mistral" pitchFamily="66" charset="0"/>
              </a:rPr>
              <a:t>Урало-сибирская роспись</a:t>
            </a:r>
            <a:endParaRPr lang="ru-RU" dirty="0"/>
          </a:p>
        </p:txBody>
      </p:sp>
      <p:pic>
        <p:nvPicPr>
          <p:cNvPr id="3" name="Рисунок 2" descr="photo10.jpg"/>
          <p:cNvPicPr>
            <a:picLocks noChangeAspect="1"/>
          </p:cNvPicPr>
          <p:nvPr/>
        </p:nvPicPr>
        <p:blipFill>
          <a:blip r:embed="rId2" cstate="print"/>
          <a:srcRect l="15572" r="17894" b="2751"/>
          <a:stretch>
            <a:fillRect/>
          </a:stretch>
        </p:blipFill>
        <p:spPr>
          <a:xfrm>
            <a:off x="5508104" y="476672"/>
            <a:ext cx="3105603" cy="6120000"/>
          </a:xfrm>
          <a:prstGeom prst="rect">
            <a:avLst/>
          </a:prstGeom>
        </p:spPr>
      </p:pic>
      <p:pic>
        <p:nvPicPr>
          <p:cNvPr id="1026" name="Рисунок 4"/>
          <p:cNvPicPr>
            <a:picLocks noChangeAspect="1" noChangeArrowheads="1"/>
          </p:cNvPicPr>
          <p:nvPr/>
        </p:nvPicPr>
        <p:blipFill>
          <a:blip r:embed="rId3" cstate="print"/>
          <a:srcRect b="4816"/>
          <a:stretch>
            <a:fillRect/>
          </a:stretch>
        </p:blipFill>
        <p:spPr bwMode="auto">
          <a:xfrm>
            <a:off x="611560" y="1196752"/>
            <a:ext cx="4106127" cy="54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00000"/>
                </a:solidFill>
                <a:latin typeface="Mistral" pitchFamily="66" charset="0"/>
              </a:rPr>
              <a:t>Урало-сибирская роспись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360363" algn="just"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В 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XVII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 веке двухцветный мазок в Сибирь и на Урал принесли поморы (</a:t>
            </a:r>
            <a:r>
              <a:rPr lang="ru-RU" b="1" dirty="0" err="1" smtClean="0">
                <a:latin typeface="Comic Sans MS" pitchFamily="66" charset="0"/>
              </a:rPr>
              <a:t>Помо́ры</a:t>
            </a:r>
            <a:r>
              <a:rPr lang="ru-RU" dirty="0" smtClean="0">
                <a:latin typeface="Comic Sans MS" pitchFamily="66" charset="0"/>
              </a:rPr>
              <a:t> —</a:t>
            </a:r>
            <a:r>
              <a:rPr lang="ru-RU" dirty="0" err="1" smtClean="0">
                <a:latin typeface="Comic Sans MS" pitchFamily="66" charset="0"/>
                <a:hlinkClick r:id="rId2" tooltip="Субэтнос"/>
              </a:rPr>
              <a:t>субэтнос</a:t>
            </a:r>
            <a:r>
              <a:rPr lang="ru-RU" dirty="0" smtClean="0">
                <a:latin typeface="Comic Sans MS" pitchFamily="66" charset="0"/>
              </a:rPr>
              <a:t> </a:t>
            </a:r>
            <a:r>
              <a:rPr lang="ru-RU" dirty="0" smtClean="0">
                <a:latin typeface="Comic Sans MS" pitchFamily="66" charset="0"/>
                <a:hlinkClick r:id="rId3" tooltip="Русские"/>
              </a:rPr>
              <a:t>русского</a:t>
            </a:r>
            <a:r>
              <a:rPr lang="ru-RU" dirty="0" smtClean="0">
                <a:latin typeface="Comic Sans MS" pitchFamily="66" charset="0"/>
              </a:rPr>
              <a:t> народа, потомки древних новгородцев и финно-угорского племени </a:t>
            </a:r>
            <a:r>
              <a:rPr lang="ru-RU" dirty="0" err="1" smtClean="0">
                <a:latin typeface="Comic Sans MS" pitchFamily="66" charset="0"/>
                <a:hlinkClick r:id="rId4" tooltip="Корела (племя)"/>
              </a:rPr>
              <a:t>корела</a:t>
            </a:r>
            <a:r>
              <a:rPr lang="ru-RU" dirty="0" smtClean="0">
                <a:latin typeface="Comic Sans MS" pitchFamily="66" charset="0"/>
              </a:rPr>
              <a:t>.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dirty="0" smtClean="0">
                <a:latin typeface="Comic Sans MS" pitchFamily="66" charset="0"/>
              </a:rPr>
              <a:t>В XVI—XVII вв. выходцы из Поморья сыграли существенную роль в освоении Россией Сибири. Слово </a:t>
            </a:r>
            <a:r>
              <a:rPr lang="ru-RU" i="1" dirty="0" smtClean="0">
                <a:latin typeface="Comic Sans MS" pitchFamily="66" charset="0"/>
              </a:rPr>
              <a:t>поморы</a:t>
            </a:r>
            <a:r>
              <a:rPr lang="ru-RU" dirty="0" smtClean="0">
                <a:latin typeface="Comic Sans MS" pitchFamily="66" charset="0"/>
              </a:rPr>
              <a:t> произошло от </a:t>
            </a:r>
            <a:r>
              <a:rPr lang="ru-RU" dirty="0" smtClean="0">
                <a:latin typeface="Comic Sans MS" pitchFamily="66" charset="0"/>
                <a:hlinkClick r:id="rId5" tooltip="Поморье"/>
              </a:rPr>
              <a:t>Поморья</a:t>
            </a:r>
            <a:r>
              <a:rPr lang="ru-RU" dirty="0" smtClean="0">
                <a:latin typeface="Comic Sans MS" pitchFamily="66" charset="0"/>
              </a:rPr>
              <a:t> (Поморский берег, берег Белого и Баренцева моря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).</a:t>
            </a:r>
          </a:p>
          <a:p>
            <a:endParaRPr lang="ru-RU" dirty="0" smtClean="0">
              <a:solidFill>
                <a:schemeClr val="accent2">
                  <a:lumMod val="50000"/>
                </a:schemeClr>
              </a:solidFill>
              <a:latin typeface="Comic Sans MS" pitchFamily="66" charset="0"/>
            </a:endParaRPr>
          </a:p>
          <a:p>
            <a:pPr marL="88900" indent="360363" algn="just"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Конец 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XVIII -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 начало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 XIX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 в.в. переселенцы с юга России и Украины принесли обилие фантазийных форм и богатую цветовую гамму.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332656"/>
            <a:ext cx="8686800" cy="1728192"/>
          </a:xfrm>
        </p:spPr>
        <p:txBody>
          <a:bodyPr>
            <a:normAutofit fontScale="90000"/>
          </a:bodyPr>
          <a:lstStyle/>
          <a:p>
            <a:pPr algn="r"/>
            <a:r>
              <a:rPr lang="ru-RU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00000"/>
                </a:solidFill>
                <a:latin typeface="Mistral" pitchFamily="66" charset="0"/>
              </a:rPr>
              <a:t> основные центры зарождения и формирования </a:t>
            </a:r>
            <a:r>
              <a:rPr lang="ru-RU" sz="27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00000"/>
                </a:solidFill>
                <a:latin typeface="Mistral" pitchFamily="66" charset="0"/>
              </a:rPr>
              <a:t>урало-сибирской росписи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 descr="Russia_map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1124744"/>
            <a:ext cx="4962525" cy="51911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08104" y="1628800"/>
            <a:ext cx="363589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Соликамск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(Пермский край), </a:t>
            </a: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Тюмень, </a:t>
            </a:r>
          </a:p>
          <a:p>
            <a:pPr algn="just"/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Тобольск и др. </a:t>
            </a:r>
            <a:endParaRPr lang="ru-RU" sz="32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00000"/>
                </a:solidFill>
                <a:latin typeface="Mistral" pitchFamily="66" charset="0"/>
              </a:rPr>
              <a:t>Урало-сибирская роспись</a:t>
            </a:r>
            <a:r>
              <a:rPr lang="ru-RU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latin typeface="Mistral" pitchFamily="66" charset="0"/>
              </a:rPr>
              <a:t/>
            </a:r>
            <a:br>
              <a:rPr lang="ru-RU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latin typeface="Mistral" pitchFamily="66" charset="0"/>
              </a:rPr>
            </a:br>
            <a:r>
              <a:rPr lang="ru-RU" sz="22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Mistral" pitchFamily="66" charset="0"/>
              </a:rPr>
              <a:t> традиционная                                                   имитация</a:t>
            </a:r>
            <a:endParaRPr lang="ru-RU" sz="22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7" name="Рисунок 6" descr="696881.jpg"/>
          <p:cNvPicPr>
            <a:picLocks noChangeAspect="1"/>
          </p:cNvPicPr>
          <p:nvPr/>
        </p:nvPicPr>
        <p:blipFill>
          <a:blip r:embed="rId2" cstate="print"/>
          <a:srcRect l="9838" t="4375" r="10626" b="4375"/>
          <a:stretch>
            <a:fillRect/>
          </a:stretch>
        </p:blipFill>
        <p:spPr>
          <a:xfrm rot="10800000">
            <a:off x="3059832" y="1268760"/>
            <a:ext cx="2217073" cy="1800000"/>
          </a:xfrm>
          <a:prstGeom prst="rect">
            <a:avLst/>
          </a:prstGeom>
        </p:spPr>
      </p:pic>
      <p:pic>
        <p:nvPicPr>
          <p:cNvPr id="8" name="Рисунок 7" descr="photo10.jpg"/>
          <p:cNvPicPr>
            <a:picLocks noChangeAspect="1"/>
          </p:cNvPicPr>
          <p:nvPr/>
        </p:nvPicPr>
        <p:blipFill>
          <a:blip r:embed="rId3" cstate="print"/>
          <a:srcRect l="9316" r="12122"/>
          <a:stretch>
            <a:fillRect/>
          </a:stretch>
        </p:blipFill>
        <p:spPr>
          <a:xfrm>
            <a:off x="4427984" y="3140968"/>
            <a:ext cx="846709" cy="1440000"/>
          </a:xfrm>
          <a:prstGeom prst="rect">
            <a:avLst/>
          </a:prstGeom>
        </p:spPr>
      </p:pic>
      <p:pic>
        <p:nvPicPr>
          <p:cNvPr id="9" name="Рисунок 8" descr="photo03.jpg"/>
          <p:cNvPicPr>
            <a:picLocks noChangeAspect="1"/>
          </p:cNvPicPr>
          <p:nvPr/>
        </p:nvPicPr>
        <p:blipFill>
          <a:blip r:embed="rId4" cstate="print"/>
          <a:srcRect l="17733" t="2751" r="19136" b="4851"/>
          <a:stretch>
            <a:fillRect/>
          </a:stretch>
        </p:blipFill>
        <p:spPr>
          <a:xfrm>
            <a:off x="6300192" y="1556792"/>
            <a:ext cx="1472728" cy="2880000"/>
          </a:xfrm>
          <a:prstGeom prst="rect">
            <a:avLst/>
          </a:prstGeom>
        </p:spPr>
      </p:pic>
      <p:pic>
        <p:nvPicPr>
          <p:cNvPr id="10" name="Рисунок 9" descr="71168410_DSC02696.JPG"/>
          <p:cNvPicPr>
            <a:picLocks noChangeAspect="1"/>
          </p:cNvPicPr>
          <p:nvPr/>
        </p:nvPicPr>
        <p:blipFill>
          <a:blip r:embed="rId5" cstate="print"/>
          <a:srcRect r="7611"/>
          <a:stretch>
            <a:fillRect/>
          </a:stretch>
        </p:blipFill>
        <p:spPr>
          <a:xfrm rot="16200000">
            <a:off x="6325146" y="4556174"/>
            <a:ext cx="1412499" cy="2038471"/>
          </a:xfrm>
          <a:prstGeom prst="rect">
            <a:avLst/>
          </a:prstGeom>
        </p:spPr>
      </p:pic>
      <p:pic>
        <p:nvPicPr>
          <p:cNvPr id="11" name="Рисунок 10" descr="photo13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915816" y="4653136"/>
            <a:ext cx="2400000" cy="1800000"/>
          </a:xfrm>
          <a:prstGeom prst="rect">
            <a:avLst/>
          </a:prstGeom>
        </p:spPr>
      </p:pic>
      <p:pic>
        <p:nvPicPr>
          <p:cNvPr id="12" name="Рисунок 11" descr="DSC05232.JPG"/>
          <p:cNvPicPr>
            <a:picLocks noChangeAspect="1"/>
          </p:cNvPicPr>
          <p:nvPr/>
        </p:nvPicPr>
        <p:blipFill>
          <a:blip r:embed="rId7" cstate="print"/>
          <a:srcRect t="36350" b="17451"/>
          <a:stretch>
            <a:fillRect/>
          </a:stretch>
        </p:blipFill>
        <p:spPr>
          <a:xfrm rot="5400000">
            <a:off x="-941863" y="2966198"/>
            <a:ext cx="5194877" cy="1800000"/>
          </a:xfrm>
          <a:prstGeom prst="rect">
            <a:avLst/>
          </a:prstGeom>
        </p:spPr>
      </p:pic>
      <p:pic>
        <p:nvPicPr>
          <p:cNvPr id="13" name="Рисунок 12" descr="DSC05234.JPG"/>
          <p:cNvPicPr>
            <a:picLocks noChangeAspect="1"/>
          </p:cNvPicPr>
          <p:nvPr/>
        </p:nvPicPr>
        <p:blipFill>
          <a:blip r:embed="rId8" cstate="print"/>
          <a:srcRect l="14563" r="13776" b="6951"/>
          <a:stretch>
            <a:fillRect/>
          </a:stretch>
        </p:blipFill>
        <p:spPr>
          <a:xfrm>
            <a:off x="2843808" y="3140968"/>
            <a:ext cx="1478677" cy="144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7776864" cy="5976664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>Традиционная Урало-сибирская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роспись </a:t>
            </a:r>
            <a:r>
              <a:rPr lang="ru-RU" sz="3100" dirty="0" smtClean="0">
                <a:solidFill>
                  <a:schemeClr val="accent2">
                    <a:lumMod val="50000"/>
                  </a:schemeClr>
                </a:solidFill>
              </a:rPr>
              <a:t>выполняется </a:t>
            </a:r>
            <a:r>
              <a:rPr lang="ru-RU" sz="3100" u="sng" dirty="0" smtClean="0">
                <a:solidFill>
                  <a:schemeClr val="accent2">
                    <a:lumMod val="50000"/>
                  </a:schemeClr>
                </a:solidFill>
              </a:rPr>
              <a:t>масляной краской</a:t>
            </a:r>
            <a:br>
              <a:rPr lang="ru-RU" sz="3100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1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31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100" b="1" dirty="0" smtClean="0">
                <a:solidFill>
                  <a:schemeClr val="accent2">
                    <a:lumMod val="50000"/>
                  </a:schemeClr>
                </a:solidFill>
              </a:rPr>
              <a:t>цветовая гамма</a:t>
            </a:r>
            <a:r>
              <a:rPr lang="ru-RU" sz="3100" dirty="0" smtClean="0">
                <a:solidFill>
                  <a:schemeClr val="accent2">
                    <a:lumMod val="50000"/>
                  </a:schemeClr>
                </a:solidFill>
              </a:rPr>
              <a:t> состоит из оттенков:</a:t>
            </a:r>
            <a:br>
              <a:rPr lang="ru-RU" sz="31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700" dirty="0" smtClean="0">
                <a:solidFill>
                  <a:srgbClr val="C00000"/>
                </a:solidFill>
              </a:rPr>
              <a:t>красного </a:t>
            </a:r>
            <a:r>
              <a:rPr lang="ru-RU" sz="27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7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700" dirty="0" smtClean="0">
                <a:solidFill>
                  <a:srgbClr val="0070C0"/>
                </a:solidFill>
              </a:rPr>
              <a:t>синего</a:t>
            </a:r>
            <a:r>
              <a:rPr lang="ru-RU" sz="27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7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700" dirty="0" smtClean="0">
                <a:solidFill>
                  <a:schemeClr val="accent3">
                    <a:lumMod val="75000"/>
                  </a:schemeClr>
                </a:solidFill>
              </a:rPr>
              <a:t>желтого</a:t>
            </a:r>
            <a:r>
              <a:rPr lang="ru-RU" sz="27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7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700" dirty="0" smtClean="0">
                <a:solidFill>
                  <a:srgbClr val="00B050"/>
                </a:solidFill>
              </a:rPr>
              <a:t>зеленого</a:t>
            </a:r>
            <a:r>
              <a:rPr lang="ru-RU" sz="27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7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700" dirty="0" smtClean="0">
                <a:solidFill>
                  <a:srgbClr val="3A1D00"/>
                </a:solidFill>
              </a:rPr>
              <a:t>темно-коричневого</a:t>
            </a:r>
            <a:br>
              <a:rPr lang="ru-RU" sz="2700" dirty="0" smtClean="0">
                <a:solidFill>
                  <a:srgbClr val="3A1D00"/>
                </a:solidFill>
              </a:rPr>
            </a:br>
            <a:r>
              <a:rPr lang="ru-RU" sz="2700" dirty="0" smtClean="0">
                <a:solidFill>
                  <a:schemeClr val="tx1"/>
                </a:solidFill>
              </a:rPr>
              <a:t>белого и черного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 descr="696881.jpg"/>
          <p:cNvPicPr>
            <a:picLocks noChangeAspect="1"/>
          </p:cNvPicPr>
          <p:nvPr/>
        </p:nvPicPr>
        <p:blipFill>
          <a:blip r:embed="rId2" cstate="print"/>
          <a:srcRect l="10237" t="5488" r="9838" b="5488"/>
          <a:stretch>
            <a:fillRect/>
          </a:stretch>
        </p:blipFill>
        <p:spPr>
          <a:xfrm>
            <a:off x="3923928" y="2564904"/>
            <a:ext cx="4567183" cy="3600000"/>
          </a:xfrm>
          <a:prstGeom prst="ellipse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1603648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>Мотивы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урало-сибирской росписи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Рисунок 2" descr="DSC05234.JPG"/>
          <p:cNvPicPr>
            <a:picLocks noChangeAspect="1"/>
          </p:cNvPicPr>
          <p:nvPr/>
        </p:nvPicPr>
        <p:blipFill>
          <a:blip r:embed="rId2" cstate="print"/>
          <a:srcRect l="14563" r="13776" b="6951"/>
          <a:stretch>
            <a:fillRect/>
          </a:stretch>
        </p:blipFill>
        <p:spPr>
          <a:xfrm>
            <a:off x="323528" y="2420888"/>
            <a:ext cx="3696693" cy="3600000"/>
          </a:xfrm>
          <a:prstGeom prst="rect">
            <a:avLst/>
          </a:prstGeom>
        </p:spPr>
      </p:pic>
      <p:pic>
        <p:nvPicPr>
          <p:cNvPr id="4" name="Рисунок 4"/>
          <p:cNvPicPr>
            <a:picLocks noChangeAspect="1" noChangeArrowheads="1"/>
          </p:cNvPicPr>
          <p:nvPr/>
        </p:nvPicPr>
        <p:blipFill>
          <a:blip r:embed="rId3" cstate="print"/>
          <a:srcRect r="3886" b="7077"/>
          <a:stretch>
            <a:fillRect/>
          </a:stretch>
        </p:blipFill>
        <p:spPr bwMode="auto">
          <a:xfrm>
            <a:off x="4211960" y="2348880"/>
            <a:ext cx="2702396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DSC05232.JPG"/>
          <p:cNvPicPr>
            <a:picLocks noChangeAspect="1"/>
          </p:cNvPicPr>
          <p:nvPr/>
        </p:nvPicPr>
        <p:blipFill>
          <a:blip r:embed="rId4" cstate="print"/>
          <a:srcRect t="36350" b="17451"/>
          <a:stretch>
            <a:fillRect/>
          </a:stretch>
        </p:blipFill>
        <p:spPr>
          <a:xfrm rot="5400000">
            <a:off x="5394841" y="2462143"/>
            <a:ext cx="5194877" cy="180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404664"/>
            <a:ext cx="7272808" cy="720080"/>
          </a:xfrm>
        </p:spPr>
        <p:txBody>
          <a:bodyPr>
            <a:normAutofit fontScale="90000"/>
          </a:bodyPr>
          <a:lstStyle/>
          <a:p>
            <a:r>
              <a:rPr lang="ru-RU" sz="49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latin typeface="Mistral" pitchFamily="66" charset="0"/>
              </a:rPr>
              <a:t>УРАЛО-СИБИРСКАЯ РОСПИСЬ</a:t>
            </a:r>
            <a:r>
              <a:rPr lang="ru-RU" dirty="0" smtClean="0">
                <a:ln>
                  <a:solidFill>
                    <a:schemeClr val="accent2">
                      <a:lumMod val="20000"/>
                      <a:lumOff val="8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Mistral" pitchFamily="66" charset="0"/>
              </a:rPr>
              <a:t/>
            </a:r>
            <a:br>
              <a:rPr lang="ru-RU" dirty="0" smtClean="0">
                <a:ln>
                  <a:solidFill>
                    <a:schemeClr val="accent2">
                      <a:lumMod val="20000"/>
                      <a:lumOff val="8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Mistral" pitchFamily="66" charset="0"/>
              </a:rPr>
            </a:br>
            <a:r>
              <a:rPr lang="ru-RU" sz="27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latin typeface="Mistral" pitchFamily="66" charset="0"/>
              </a:rPr>
              <a:t>РАЗНОВИДНОСТЬ ЭЛЕМЕНТОВ</a:t>
            </a:r>
            <a:endParaRPr lang="ru-RU" sz="2700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75000"/>
                </a:schemeClr>
              </a:solidFill>
              <a:latin typeface="Mistral" pitchFamily="66" charset="0"/>
            </a:endParaRPr>
          </a:p>
        </p:txBody>
      </p:sp>
      <p:pic>
        <p:nvPicPr>
          <p:cNvPr id="6" name="Содержимое 5" descr="DSC0058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83768" y="2780928"/>
            <a:ext cx="1051250" cy="1080000"/>
          </a:xfrm>
        </p:spPr>
      </p:pic>
      <p:pic>
        <p:nvPicPr>
          <p:cNvPr id="7" name="Рисунок 6" descr="DSC0058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67944" y="2780928"/>
            <a:ext cx="968944" cy="1080000"/>
          </a:xfrm>
          <a:prstGeom prst="rect">
            <a:avLst/>
          </a:prstGeom>
        </p:spPr>
      </p:pic>
      <p:pic>
        <p:nvPicPr>
          <p:cNvPr id="10" name="Рисунок 9" descr="DSC0059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83768" y="1484784"/>
            <a:ext cx="1288342" cy="1080000"/>
          </a:xfrm>
          <a:prstGeom prst="rect">
            <a:avLst/>
          </a:prstGeom>
        </p:spPr>
      </p:pic>
      <p:sp>
        <p:nvSpPr>
          <p:cNvPr id="15" name="Подзаголовок 2"/>
          <p:cNvSpPr txBox="1">
            <a:spLocks/>
          </p:cNvSpPr>
          <p:nvPr/>
        </p:nvSpPr>
        <p:spPr>
          <a:xfrm>
            <a:off x="467544" y="1556792"/>
            <a:ext cx="2304256" cy="530120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Mistral" pitchFamily="66" charset="0"/>
                <a:ea typeface="+mn-ea"/>
                <a:cs typeface="+mn-cs"/>
              </a:rPr>
              <a:t>ЦВЕТЫ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Mistral" pitchFamily="66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Mistral" pitchFamily="66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  <a:latin typeface="Mistral" pitchFamily="66" charset="0"/>
              </a:rPr>
              <a:t>ЛИСТЬЯ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3200" dirty="0" smtClean="0">
              <a:solidFill>
                <a:schemeClr val="accent2">
                  <a:lumMod val="50000"/>
                </a:schemeClr>
              </a:solidFill>
              <a:latin typeface="Mistral" pitchFamily="66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3200" dirty="0" smtClean="0">
              <a:solidFill>
                <a:schemeClr val="accent2">
                  <a:lumMod val="50000"/>
                </a:schemeClr>
              </a:solidFill>
              <a:latin typeface="Mistral" pitchFamily="66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Mistral" pitchFamily="66" charset="0"/>
                <a:ea typeface="+mn-ea"/>
                <a:cs typeface="+mn-cs"/>
              </a:rPr>
              <a:t>ЯГОДКИ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Mistral" pitchFamily="66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Mistral" pitchFamily="66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  <a:latin typeface="Mistral" pitchFamily="66" charset="0"/>
              </a:rPr>
              <a:t>ОЖИВКА,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Mistral" pitchFamily="66" charset="0"/>
                <a:ea typeface="+mn-ea"/>
                <a:cs typeface="+mn-cs"/>
              </a:rPr>
              <a:t>    ТРАВКА</a:t>
            </a:r>
          </a:p>
        </p:txBody>
      </p:sp>
      <p:pic>
        <p:nvPicPr>
          <p:cNvPr id="1026" name="Рисунок 13"/>
          <p:cNvPicPr>
            <a:picLocks noChangeAspect="1" noChangeArrowheads="1"/>
          </p:cNvPicPr>
          <p:nvPr/>
        </p:nvPicPr>
        <p:blipFill>
          <a:blip r:embed="rId5" cstate="print"/>
          <a:srcRect l="48461" t="11961" r="21251" b="65658"/>
          <a:stretch>
            <a:fillRect/>
          </a:stretch>
        </p:blipFill>
        <p:spPr bwMode="auto">
          <a:xfrm>
            <a:off x="2483768" y="4077072"/>
            <a:ext cx="1500000" cy="1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Рисунок 13"/>
          <p:cNvPicPr>
            <a:picLocks noChangeAspect="1" noChangeArrowheads="1"/>
          </p:cNvPicPr>
          <p:nvPr/>
        </p:nvPicPr>
        <p:blipFill>
          <a:blip r:embed="rId5" cstate="print"/>
          <a:srcRect l="51481" t="30612" r="10962" b="35816"/>
          <a:stretch>
            <a:fillRect/>
          </a:stretch>
        </p:blipFill>
        <p:spPr bwMode="auto">
          <a:xfrm>
            <a:off x="4211960" y="4077072"/>
            <a:ext cx="1240000" cy="1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Рисунок 13"/>
          <p:cNvPicPr>
            <a:picLocks noChangeAspect="1" noChangeArrowheads="1"/>
          </p:cNvPicPr>
          <p:nvPr/>
        </p:nvPicPr>
        <p:blipFill>
          <a:blip r:embed="rId6" cstate="print"/>
          <a:srcRect l="7866" t="30612" r="49730" b="19652"/>
          <a:stretch>
            <a:fillRect/>
          </a:stretch>
        </p:blipFill>
        <p:spPr bwMode="auto">
          <a:xfrm>
            <a:off x="5724128" y="4077072"/>
            <a:ext cx="945000" cy="1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Рисунок 25"/>
          <p:cNvPicPr>
            <a:picLocks noChangeAspect="1" noChangeArrowheads="1"/>
          </p:cNvPicPr>
          <p:nvPr/>
        </p:nvPicPr>
        <p:blipFill>
          <a:blip r:embed="rId7" cstate="print"/>
          <a:srcRect l="21669" t="13500" r="40772" b="56608"/>
          <a:stretch>
            <a:fillRect/>
          </a:stretch>
        </p:blipFill>
        <p:spPr bwMode="auto">
          <a:xfrm>
            <a:off x="6948264" y="2780928"/>
            <a:ext cx="905806" cy="1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Рисунок 19"/>
          <p:cNvPicPr>
            <a:picLocks noChangeAspect="1" noChangeArrowheads="1"/>
          </p:cNvPicPr>
          <p:nvPr/>
        </p:nvPicPr>
        <p:blipFill>
          <a:blip r:embed="rId8" cstate="print"/>
          <a:srcRect l="49827" t="38204" r="12614" b="43475"/>
          <a:stretch>
            <a:fillRect/>
          </a:stretch>
        </p:blipFill>
        <p:spPr bwMode="auto">
          <a:xfrm>
            <a:off x="6084168" y="1484784"/>
            <a:ext cx="1477895" cy="1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Рисунок 16"/>
          <p:cNvPicPr>
            <a:picLocks noChangeAspect="1" noChangeArrowheads="1"/>
          </p:cNvPicPr>
          <p:nvPr/>
        </p:nvPicPr>
        <p:blipFill>
          <a:blip r:embed="rId9" cstate="print"/>
          <a:srcRect l="34520" t="27507" r="41250" b="53036"/>
          <a:stretch>
            <a:fillRect/>
          </a:stretch>
        </p:blipFill>
        <p:spPr bwMode="auto">
          <a:xfrm>
            <a:off x="4283968" y="1484784"/>
            <a:ext cx="1350000" cy="1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6" name="Рисунок 10"/>
          <p:cNvPicPr>
            <a:picLocks noChangeAspect="1" noChangeArrowheads="1"/>
          </p:cNvPicPr>
          <p:nvPr/>
        </p:nvPicPr>
        <p:blipFill>
          <a:blip r:embed="rId10" cstate="print"/>
          <a:srcRect l="10824" t="69061" r="64618" b="10689"/>
          <a:stretch>
            <a:fillRect/>
          </a:stretch>
        </p:blipFill>
        <p:spPr bwMode="auto">
          <a:xfrm rot="5400000">
            <a:off x="2620910" y="5236074"/>
            <a:ext cx="1165715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7" name="Рисунок 22"/>
          <p:cNvPicPr>
            <a:picLocks noChangeAspect="1" noChangeArrowheads="1"/>
          </p:cNvPicPr>
          <p:nvPr/>
        </p:nvPicPr>
        <p:blipFill>
          <a:blip r:embed="rId11" cstate="print"/>
          <a:srcRect l="42604" t="69061" r="16948" b="15511"/>
          <a:stretch>
            <a:fillRect/>
          </a:stretch>
        </p:blipFill>
        <p:spPr bwMode="auto">
          <a:xfrm>
            <a:off x="4283968" y="5373216"/>
            <a:ext cx="2016224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9" name="Рисунок 22"/>
          <p:cNvPicPr>
            <a:picLocks noChangeAspect="1" noChangeArrowheads="1"/>
          </p:cNvPicPr>
          <p:nvPr/>
        </p:nvPicPr>
        <p:blipFill>
          <a:blip r:embed="rId11" cstate="print"/>
          <a:srcRect l="54161" t="55561" r="18392" b="26118"/>
          <a:stretch>
            <a:fillRect/>
          </a:stretch>
        </p:blipFill>
        <p:spPr bwMode="auto">
          <a:xfrm>
            <a:off x="5436096" y="2780928"/>
            <a:ext cx="1080000" cy="1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1" name="Рисунок 7"/>
          <p:cNvPicPr>
            <a:picLocks noChangeAspect="1" noChangeArrowheads="1"/>
          </p:cNvPicPr>
          <p:nvPr/>
        </p:nvPicPr>
        <p:blipFill>
          <a:blip r:embed="rId12" cstate="print"/>
          <a:srcRect l="10824" t="7347" r="3947" b="8163"/>
          <a:stretch>
            <a:fillRect/>
          </a:stretch>
        </p:blipFill>
        <p:spPr bwMode="auto">
          <a:xfrm>
            <a:off x="6876256" y="4077072"/>
            <a:ext cx="1696878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1268760"/>
            <a:ext cx="7704856" cy="5112568"/>
          </a:xfrm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Mistral" pitchFamily="66" charset="0"/>
              </a:rPr>
              <a:t>ПОЭТАПНОЕ  ВЫПОЛНЕНИЕ ЭЛЕМЕНТОВ РОСПИСИ </a:t>
            </a:r>
            <a:br>
              <a:rPr lang="ru-RU" sz="2400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Mistral" pitchFamily="66" charset="0"/>
              </a:rPr>
            </a:br>
            <a:r>
              <a:rPr lang="ru-RU" sz="2400" dirty="0" smtClean="0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Mistral" pitchFamily="66" charset="0"/>
              </a:rPr>
              <a:t/>
            </a:r>
            <a:br>
              <a:rPr lang="ru-RU" sz="2400" dirty="0" smtClean="0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Mistral" pitchFamily="66" charset="0"/>
              </a:rPr>
            </a:br>
            <a:r>
              <a:rPr lang="ru-RU" sz="2400" dirty="0" smtClean="0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Mistral" pitchFamily="66" charset="0"/>
              </a:rPr>
              <a:t/>
            </a:r>
            <a:br>
              <a:rPr lang="ru-RU" sz="2400" dirty="0" smtClean="0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Mistral" pitchFamily="66" charset="0"/>
              </a:rPr>
            </a:br>
            <a:r>
              <a:rPr lang="ru-RU" sz="2400" dirty="0" smtClean="0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Mistral" pitchFamily="66" charset="0"/>
              </a:rPr>
              <a:t/>
            </a:r>
            <a:br>
              <a:rPr lang="ru-RU" sz="2400" dirty="0" smtClean="0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Mistral" pitchFamily="66" charset="0"/>
              </a:rPr>
            </a:br>
            <a:r>
              <a:rPr lang="ru-RU" sz="2400" dirty="0" smtClean="0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Mistral" pitchFamily="66" charset="0"/>
              </a:rPr>
              <a:t/>
            </a:r>
            <a:br>
              <a:rPr lang="ru-RU" sz="2400" dirty="0" smtClean="0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Mistral" pitchFamily="66" charset="0"/>
              </a:rPr>
            </a:br>
            <a:r>
              <a:rPr lang="ru-RU" sz="2400" dirty="0" smtClean="0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Mistral" pitchFamily="66" charset="0"/>
              </a:rPr>
              <a:t/>
            </a:r>
            <a:br>
              <a:rPr lang="ru-RU" sz="2400" dirty="0" smtClean="0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Mistral" pitchFamily="66" charset="0"/>
              </a:rPr>
            </a:br>
            <a:r>
              <a:rPr lang="ru-RU" sz="2400" dirty="0" smtClean="0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Mistral" pitchFamily="66" charset="0"/>
              </a:rPr>
              <a:t/>
            </a:r>
            <a:br>
              <a:rPr lang="ru-RU" sz="2400" dirty="0" smtClean="0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Mistral" pitchFamily="66" charset="0"/>
              </a:rPr>
            </a:br>
            <a:r>
              <a:rPr lang="ru-RU" sz="2400" dirty="0" smtClean="0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Mistral" pitchFamily="66" charset="0"/>
              </a:rPr>
              <a:t/>
            </a:r>
            <a:br>
              <a:rPr lang="ru-RU" sz="2400" dirty="0" smtClean="0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Mistral" pitchFamily="66" charset="0"/>
              </a:rPr>
            </a:br>
            <a:r>
              <a:rPr lang="ru-RU" sz="24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Mistral" pitchFamily="66" charset="0"/>
              </a:rPr>
              <a:t>последовательность выполнения росписи:</a:t>
            </a:r>
            <a:br>
              <a:rPr lang="ru-RU" sz="24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Mistral" pitchFamily="66" charset="0"/>
              </a:rPr>
            </a:br>
            <a:r>
              <a:rPr lang="ru-RU" sz="24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Mistral" pitchFamily="66" charset="0"/>
              </a:rPr>
              <a:t>1. цветы, </a:t>
            </a:r>
            <a:br>
              <a:rPr lang="ru-RU" sz="24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Mistral" pitchFamily="66" charset="0"/>
              </a:rPr>
            </a:br>
            <a:r>
              <a:rPr lang="ru-RU" sz="24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Mistral" pitchFamily="66" charset="0"/>
              </a:rPr>
              <a:t>2. листья</a:t>
            </a:r>
            <a:br>
              <a:rPr lang="ru-RU" sz="24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Mistral" pitchFamily="66" charset="0"/>
              </a:rPr>
            </a:br>
            <a:r>
              <a:rPr lang="ru-RU" sz="24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Mistral" pitchFamily="66" charset="0"/>
              </a:rPr>
              <a:t>3. ягодки</a:t>
            </a:r>
            <a:br>
              <a:rPr lang="ru-RU" sz="24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Mistral" pitchFamily="66" charset="0"/>
              </a:rPr>
            </a:br>
            <a:r>
              <a:rPr lang="ru-RU" sz="24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Mistral" pitchFamily="66" charset="0"/>
              </a:rPr>
              <a:t>4. оживка</a:t>
            </a:r>
            <a:endParaRPr lang="ru-RU" sz="2400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Mistral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5" y="260648"/>
            <a:ext cx="8208912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400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latin typeface="Mistral" pitchFamily="66" charset="0"/>
              </a:rPr>
              <a:t>УРАЛО-СИБИРСКАЯ РОСПИСЬ</a:t>
            </a:r>
            <a:endParaRPr lang="ru-RU" sz="4400" b="1" cap="none" spc="0" dirty="0">
              <a:ln w="11430"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Mistral" pitchFamily="66" charset="0"/>
            </a:endParaRPr>
          </a:p>
        </p:txBody>
      </p:sp>
      <p:pic>
        <p:nvPicPr>
          <p:cNvPr id="9" name="Рисунок 8" descr="DSC0057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03648" y="1844824"/>
            <a:ext cx="590687" cy="720000"/>
          </a:xfrm>
          <a:prstGeom prst="rect">
            <a:avLst/>
          </a:prstGeom>
        </p:spPr>
      </p:pic>
      <p:pic>
        <p:nvPicPr>
          <p:cNvPr id="11" name="Рисунок 10" descr="DSC00580.JPG"/>
          <p:cNvPicPr>
            <a:picLocks noChangeAspect="1"/>
          </p:cNvPicPr>
          <p:nvPr/>
        </p:nvPicPr>
        <p:blipFill>
          <a:blip r:embed="rId3" cstate="print"/>
          <a:srcRect l="6790" r="11730"/>
          <a:stretch>
            <a:fillRect/>
          </a:stretch>
        </p:blipFill>
        <p:spPr>
          <a:xfrm>
            <a:off x="2843808" y="1844824"/>
            <a:ext cx="576064" cy="720000"/>
          </a:xfrm>
          <a:prstGeom prst="rect">
            <a:avLst/>
          </a:prstGeom>
        </p:spPr>
      </p:pic>
      <p:pic>
        <p:nvPicPr>
          <p:cNvPr id="15" name="Рисунок 14" descr="DSC0058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3969" y="1844824"/>
            <a:ext cx="683595" cy="720000"/>
          </a:xfrm>
          <a:prstGeom prst="rect">
            <a:avLst/>
          </a:prstGeom>
        </p:spPr>
      </p:pic>
      <p:pic>
        <p:nvPicPr>
          <p:cNvPr id="21" name="Рисунок 20" descr="DSC0058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28184" y="1844824"/>
            <a:ext cx="720000" cy="720000"/>
          </a:xfrm>
          <a:prstGeom prst="rect">
            <a:avLst/>
          </a:prstGeom>
        </p:spPr>
      </p:pic>
      <p:pic>
        <p:nvPicPr>
          <p:cNvPr id="38" name="Рисунок 37" descr="DSC00584.JPG"/>
          <p:cNvPicPr>
            <a:picLocks noChangeAspect="1"/>
          </p:cNvPicPr>
          <p:nvPr/>
        </p:nvPicPr>
        <p:blipFill>
          <a:blip r:embed="rId6" cstate="print"/>
          <a:srcRect r="13602"/>
          <a:stretch>
            <a:fillRect/>
          </a:stretch>
        </p:blipFill>
        <p:spPr>
          <a:xfrm>
            <a:off x="1187624" y="2996952"/>
            <a:ext cx="720080" cy="720000"/>
          </a:xfrm>
          <a:prstGeom prst="rect">
            <a:avLst/>
          </a:prstGeom>
        </p:spPr>
      </p:pic>
      <p:pic>
        <p:nvPicPr>
          <p:cNvPr id="39" name="Рисунок 38" descr="DSC00585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771800" y="2924944"/>
            <a:ext cx="884681" cy="720000"/>
          </a:xfrm>
          <a:prstGeom prst="rect">
            <a:avLst/>
          </a:prstGeom>
        </p:spPr>
      </p:pic>
      <p:pic>
        <p:nvPicPr>
          <p:cNvPr id="40" name="Рисунок 39" descr="DSC00586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499992" y="2852936"/>
            <a:ext cx="835857" cy="1080000"/>
          </a:xfrm>
          <a:prstGeom prst="rect">
            <a:avLst/>
          </a:prstGeom>
        </p:spPr>
      </p:pic>
      <p:pic>
        <p:nvPicPr>
          <p:cNvPr id="41" name="Рисунок 40" descr="DSC00587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516216" y="2924944"/>
            <a:ext cx="1173237" cy="1080000"/>
          </a:xfrm>
          <a:prstGeom prst="rect">
            <a:avLst/>
          </a:prstGeom>
        </p:spPr>
      </p:pic>
      <p:sp>
        <p:nvSpPr>
          <p:cNvPr id="66" name="Подзаголовок 2"/>
          <p:cNvSpPr txBox="1">
            <a:spLocks/>
          </p:cNvSpPr>
          <p:nvPr/>
        </p:nvSpPr>
        <p:spPr>
          <a:xfrm>
            <a:off x="467544" y="5517232"/>
            <a:ext cx="8136904" cy="216024"/>
          </a:xfrm>
          <a:prstGeom prst="rect">
            <a:avLst/>
          </a:prstGeom>
        </p:spPr>
        <p:txBody>
          <a:bodyPr vert="horz" lIns="91440" tIns="45720" rIns="91440" bIns="45720" rtlCol="0">
            <a:normAutofit fontScale="3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Mistral" pitchFamily="66" charset="0"/>
              <a:ea typeface="+mn-ea"/>
              <a:cs typeface="+mn-cs"/>
            </a:endParaRPr>
          </a:p>
        </p:txBody>
      </p:sp>
      <p:sp>
        <p:nvSpPr>
          <p:cNvPr id="50" name="Подзаголовок 49"/>
          <p:cNvSpPr>
            <a:spLocks noGrp="1"/>
          </p:cNvSpPr>
          <p:nvPr>
            <p:ph type="subTitle" idx="1"/>
          </p:nvPr>
        </p:nvSpPr>
        <p:spPr>
          <a:xfrm flipV="1">
            <a:off x="-9037512" y="8253536"/>
            <a:ext cx="936104" cy="72008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1196752"/>
            <a:ext cx="7704856" cy="5184576"/>
          </a:xfrm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Mistral" pitchFamily="66" charset="0"/>
              </a:rPr>
              <a:t>ПОЭТАПНОЕ  ВЫПОЛНЕНИЕ ЭЛЕМЕНТОВ РОСПИСИ </a:t>
            </a:r>
            <a:br>
              <a:rPr lang="ru-RU" sz="2400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Mistral" pitchFamily="66" charset="0"/>
              </a:rPr>
            </a:br>
            <a:r>
              <a:rPr lang="ru-RU" sz="2400" dirty="0" smtClean="0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Mistral" pitchFamily="66" charset="0"/>
              </a:rPr>
              <a:t/>
            </a:r>
            <a:br>
              <a:rPr lang="ru-RU" sz="2400" dirty="0" smtClean="0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Mistral" pitchFamily="66" charset="0"/>
              </a:rPr>
            </a:br>
            <a:r>
              <a:rPr lang="ru-RU" sz="2400" dirty="0" smtClean="0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Mistral" pitchFamily="66" charset="0"/>
              </a:rPr>
              <a:t/>
            </a:r>
            <a:br>
              <a:rPr lang="ru-RU" sz="2400" dirty="0" smtClean="0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Mistral" pitchFamily="66" charset="0"/>
              </a:rPr>
            </a:br>
            <a:r>
              <a:rPr lang="ru-RU" sz="2400" dirty="0" smtClean="0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Mistral" pitchFamily="66" charset="0"/>
              </a:rPr>
              <a:t/>
            </a:r>
            <a:br>
              <a:rPr lang="ru-RU" sz="2400" dirty="0" smtClean="0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Mistral" pitchFamily="66" charset="0"/>
              </a:rPr>
            </a:br>
            <a:r>
              <a:rPr lang="ru-RU" sz="2400" dirty="0" smtClean="0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Mistral" pitchFamily="66" charset="0"/>
              </a:rPr>
              <a:t/>
            </a:r>
            <a:br>
              <a:rPr lang="ru-RU" sz="2400" dirty="0" smtClean="0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Mistral" pitchFamily="66" charset="0"/>
              </a:rPr>
            </a:br>
            <a:r>
              <a:rPr lang="ru-RU" sz="2400" dirty="0" smtClean="0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Mistral" pitchFamily="66" charset="0"/>
              </a:rPr>
              <a:t/>
            </a:r>
            <a:br>
              <a:rPr lang="ru-RU" sz="2400" dirty="0" smtClean="0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Mistral" pitchFamily="66" charset="0"/>
              </a:rPr>
            </a:br>
            <a:r>
              <a:rPr lang="ru-RU" sz="2400" dirty="0" smtClean="0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Mistral" pitchFamily="66" charset="0"/>
              </a:rPr>
              <a:t/>
            </a:r>
            <a:br>
              <a:rPr lang="ru-RU" sz="2400" dirty="0" smtClean="0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Mistral" pitchFamily="66" charset="0"/>
              </a:rPr>
            </a:br>
            <a:r>
              <a:rPr lang="ru-RU" sz="2400" dirty="0" smtClean="0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Mistral" pitchFamily="66" charset="0"/>
              </a:rPr>
              <a:t/>
            </a:r>
            <a:br>
              <a:rPr lang="ru-RU" sz="2400" dirty="0" smtClean="0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Mistral" pitchFamily="66" charset="0"/>
              </a:rPr>
            </a:br>
            <a:endParaRPr lang="ru-RU" sz="2400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Mistral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260648"/>
            <a:ext cx="8208912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400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latin typeface="Mistral" pitchFamily="66" charset="0"/>
              </a:rPr>
              <a:t>УРАЛО-СИБИРСКАЯ РОСПИСЬ</a:t>
            </a:r>
            <a:endParaRPr lang="ru-RU" sz="4400" b="1" cap="none" spc="0" dirty="0">
              <a:ln w="11430"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Mistral" pitchFamily="66" charset="0"/>
            </a:endParaRPr>
          </a:p>
        </p:txBody>
      </p:sp>
      <p:pic>
        <p:nvPicPr>
          <p:cNvPr id="9" name="Рисунок 8" descr="DSC0057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03648" y="1844824"/>
            <a:ext cx="590687" cy="720000"/>
          </a:xfrm>
          <a:prstGeom prst="rect">
            <a:avLst/>
          </a:prstGeom>
        </p:spPr>
      </p:pic>
      <p:sp>
        <p:nvSpPr>
          <p:cNvPr id="10" name="Дуга 9"/>
          <p:cNvSpPr/>
          <p:nvPr/>
        </p:nvSpPr>
        <p:spPr>
          <a:xfrm rot="16200000">
            <a:off x="2087724" y="2168860"/>
            <a:ext cx="504056" cy="432048"/>
          </a:xfrm>
          <a:prstGeom prst="arc">
            <a:avLst>
              <a:gd name="adj1" fmla="val 16331119"/>
              <a:gd name="adj2" fmla="val 0"/>
            </a:avLst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 descr="DSC00580.JPG"/>
          <p:cNvPicPr>
            <a:picLocks noChangeAspect="1"/>
          </p:cNvPicPr>
          <p:nvPr/>
        </p:nvPicPr>
        <p:blipFill>
          <a:blip r:embed="rId3" cstate="print"/>
          <a:srcRect l="6790" r="11730"/>
          <a:stretch>
            <a:fillRect/>
          </a:stretch>
        </p:blipFill>
        <p:spPr>
          <a:xfrm>
            <a:off x="2843808" y="1844824"/>
            <a:ext cx="576064" cy="720000"/>
          </a:xfrm>
          <a:prstGeom prst="rect">
            <a:avLst/>
          </a:prstGeom>
        </p:spPr>
      </p:pic>
      <p:sp>
        <p:nvSpPr>
          <p:cNvPr id="12" name="Дуга 11"/>
          <p:cNvSpPr/>
          <p:nvPr/>
        </p:nvSpPr>
        <p:spPr>
          <a:xfrm rot="16937085">
            <a:off x="3648569" y="2353068"/>
            <a:ext cx="504056" cy="432048"/>
          </a:xfrm>
          <a:prstGeom prst="arc">
            <a:avLst>
              <a:gd name="adj1" fmla="val 16689403"/>
              <a:gd name="adj2" fmla="val 0"/>
            </a:avLst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Дуга 13"/>
          <p:cNvSpPr/>
          <p:nvPr/>
        </p:nvSpPr>
        <p:spPr>
          <a:xfrm rot="17134383">
            <a:off x="3587615" y="2145595"/>
            <a:ext cx="504056" cy="432048"/>
          </a:xfrm>
          <a:prstGeom prst="arc">
            <a:avLst>
              <a:gd name="adj1" fmla="val 16042268"/>
              <a:gd name="adj2" fmla="val 0"/>
            </a:avLst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 descr="DSC0058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3969" y="1844824"/>
            <a:ext cx="683595" cy="720000"/>
          </a:xfrm>
          <a:prstGeom prst="rect">
            <a:avLst/>
          </a:prstGeom>
        </p:spPr>
      </p:pic>
      <p:sp>
        <p:nvSpPr>
          <p:cNvPr id="17" name="Дуга 16"/>
          <p:cNvSpPr/>
          <p:nvPr/>
        </p:nvSpPr>
        <p:spPr>
          <a:xfrm rot="17134383">
            <a:off x="5099784" y="1785555"/>
            <a:ext cx="504056" cy="432048"/>
          </a:xfrm>
          <a:prstGeom prst="arc">
            <a:avLst>
              <a:gd name="adj1" fmla="val 16042268"/>
              <a:gd name="adj2" fmla="val 18914684"/>
            </a:avLst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Дуга 17"/>
          <p:cNvSpPr/>
          <p:nvPr/>
        </p:nvSpPr>
        <p:spPr>
          <a:xfrm rot="17517820">
            <a:off x="5171792" y="1929571"/>
            <a:ext cx="504056" cy="432048"/>
          </a:xfrm>
          <a:prstGeom prst="arc">
            <a:avLst>
              <a:gd name="adj1" fmla="val 16042268"/>
              <a:gd name="adj2" fmla="val 19837737"/>
            </a:avLst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Дуга 18"/>
          <p:cNvSpPr/>
          <p:nvPr/>
        </p:nvSpPr>
        <p:spPr>
          <a:xfrm rot="16417159">
            <a:off x="5271556" y="2109986"/>
            <a:ext cx="504056" cy="432048"/>
          </a:xfrm>
          <a:prstGeom prst="arc">
            <a:avLst>
              <a:gd name="adj1" fmla="val 16559394"/>
              <a:gd name="adj2" fmla="val 0"/>
            </a:avLst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Дуга 19"/>
          <p:cNvSpPr/>
          <p:nvPr/>
        </p:nvSpPr>
        <p:spPr>
          <a:xfrm rot="17134383">
            <a:off x="5315808" y="2289611"/>
            <a:ext cx="504056" cy="432048"/>
          </a:xfrm>
          <a:prstGeom prst="arc">
            <a:avLst>
              <a:gd name="adj1" fmla="val 15706339"/>
              <a:gd name="adj2" fmla="val 0"/>
            </a:avLst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Рисунок 20" descr="DSC0058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28184" y="1844824"/>
            <a:ext cx="720000" cy="720000"/>
          </a:xfrm>
          <a:prstGeom prst="rect">
            <a:avLst/>
          </a:prstGeom>
        </p:spPr>
      </p:pic>
      <p:sp>
        <p:nvSpPr>
          <p:cNvPr id="27" name="Дуга 26"/>
          <p:cNvSpPr/>
          <p:nvPr/>
        </p:nvSpPr>
        <p:spPr>
          <a:xfrm rot="13419188">
            <a:off x="7315739" y="2391120"/>
            <a:ext cx="504056" cy="432048"/>
          </a:xfrm>
          <a:prstGeom prst="arc">
            <a:avLst>
              <a:gd name="adj1" fmla="val 21520994"/>
              <a:gd name="adj2" fmla="val 6119737"/>
            </a:avLst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Дуга 27"/>
          <p:cNvSpPr/>
          <p:nvPr/>
        </p:nvSpPr>
        <p:spPr>
          <a:xfrm rot="13950625">
            <a:off x="7315717" y="2245001"/>
            <a:ext cx="504056" cy="448816"/>
          </a:xfrm>
          <a:prstGeom prst="arc">
            <a:avLst>
              <a:gd name="adj1" fmla="val 20627294"/>
              <a:gd name="adj2" fmla="val 6742036"/>
            </a:avLst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Дуга 28"/>
          <p:cNvSpPr/>
          <p:nvPr/>
        </p:nvSpPr>
        <p:spPr>
          <a:xfrm rot="16200000">
            <a:off x="7632341" y="1736812"/>
            <a:ext cx="504056" cy="432048"/>
          </a:xfrm>
          <a:prstGeom prst="arc">
            <a:avLst>
              <a:gd name="adj1" fmla="val 16331119"/>
              <a:gd name="adj2" fmla="val 20191256"/>
            </a:avLst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Дуга 29"/>
          <p:cNvSpPr/>
          <p:nvPr/>
        </p:nvSpPr>
        <p:spPr>
          <a:xfrm rot="16200000">
            <a:off x="7704349" y="1880828"/>
            <a:ext cx="504056" cy="432048"/>
          </a:xfrm>
          <a:prstGeom prst="arc">
            <a:avLst>
              <a:gd name="adj1" fmla="val 16331119"/>
              <a:gd name="adj2" fmla="val 0"/>
            </a:avLst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Дуга 30"/>
          <p:cNvSpPr/>
          <p:nvPr/>
        </p:nvSpPr>
        <p:spPr>
          <a:xfrm rot="16200000">
            <a:off x="7776357" y="2024844"/>
            <a:ext cx="504056" cy="432048"/>
          </a:xfrm>
          <a:prstGeom prst="arc">
            <a:avLst>
              <a:gd name="adj1" fmla="val 16331119"/>
              <a:gd name="adj2" fmla="val 0"/>
            </a:avLst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Дуга 31"/>
          <p:cNvSpPr/>
          <p:nvPr/>
        </p:nvSpPr>
        <p:spPr>
          <a:xfrm rot="16200000">
            <a:off x="7848365" y="2168860"/>
            <a:ext cx="504056" cy="432048"/>
          </a:xfrm>
          <a:prstGeom prst="arc">
            <a:avLst>
              <a:gd name="adj1" fmla="val 16331119"/>
              <a:gd name="adj2" fmla="val 0"/>
            </a:avLst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Дуга 32"/>
          <p:cNvSpPr/>
          <p:nvPr/>
        </p:nvSpPr>
        <p:spPr>
          <a:xfrm rot="14481698">
            <a:off x="7222648" y="2025539"/>
            <a:ext cx="504056" cy="432048"/>
          </a:xfrm>
          <a:prstGeom prst="arc">
            <a:avLst>
              <a:gd name="adj1" fmla="val 931256"/>
              <a:gd name="adj2" fmla="val 5453602"/>
            </a:avLst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Дуга 33"/>
          <p:cNvSpPr/>
          <p:nvPr/>
        </p:nvSpPr>
        <p:spPr>
          <a:xfrm>
            <a:off x="7380312" y="1772817"/>
            <a:ext cx="216024" cy="288032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8" name="Рисунок 37" descr="DSC00584.JPG"/>
          <p:cNvPicPr>
            <a:picLocks noChangeAspect="1"/>
          </p:cNvPicPr>
          <p:nvPr/>
        </p:nvPicPr>
        <p:blipFill>
          <a:blip r:embed="rId6" cstate="print"/>
          <a:srcRect r="13602"/>
          <a:stretch>
            <a:fillRect/>
          </a:stretch>
        </p:blipFill>
        <p:spPr>
          <a:xfrm>
            <a:off x="899592" y="2924944"/>
            <a:ext cx="720080" cy="720000"/>
          </a:xfrm>
          <a:prstGeom prst="rect">
            <a:avLst/>
          </a:prstGeom>
        </p:spPr>
      </p:pic>
      <p:pic>
        <p:nvPicPr>
          <p:cNvPr id="39" name="Рисунок 38" descr="DSC00585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411761" y="2924944"/>
            <a:ext cx="884681" cy="720000"/>
          </a:xfrm>
          <a:prstGeom prst="rect">
            <a:avLst/>
          </a:prstGeom>
        </p:spPr>
      </p:pic>
      <p:pic>
        <p:nvPicPr>
          <p:cNvPr id="40" name="Рисунок 39" descr="DSC00586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139953" y="2852936"/>
            <a:ext cx="835857" cy="1080000"/>
          </a:xfrm>
          <a:prstGeom prst="rect">
            <a:avLst/>
          </a:prstGeom>
        </p:spPr>
      </p:pic>
      <p:pic>
        <p:nvPicPr>
          <p:cNvPr id="41" name="Рисунок 40" descr="DSC00587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940152" y="2852936"/>
            <a:ext cx="1173237" cy="1080000"/>
          </a:xfrm>
          <a:prstGeom prst="rect">
            <a:avLst/>
          </a:prstGeom>
        </p:spPr>
      </p:pic>
      <p:sp>
        <p:nvSpPr>
          <p:cNvPr id="43" name="Полилиния 42"/>
          <p:cNvSpPr/>
          <p:nvPr/>
        </p:nvSpPr>
        <p:spPr>
          <a:xfrm>
            <a:off x="1643922" y="3048001"/>
            <a:ext cx="519660" cy="489679"/>
          </a:xfrm>
          <a:custGeom>
            <a:avLst/>
            <a:gdLst>
              <a:gd name="connsiteX0" fmla="*/ 229849 w 519660"/>
              <a:gd name="connsiteY0" fmla="*/ 489679 h 489679"/>
              <a:gd name="connsiteX1" fmla="*/ 19987 w 519660"/>
              <a:gd name="connsiteY1" fmla="*/ 234846 h 489679"/>
              <a:gd name="connsiteX2" fmla="*/ 109928 w 519660"/>
              <a:gd name="connsiteY2" fmla="*/ 84944 h 489679"/>
              <a:gd name="connsiteX3" fmla="*/ 244840 w 519660"/>
              <a:gd name="connsiteY3" fmla="*/ 144905 h 489679"/>
              <a:gd name="connsiteX4" fmla="*/ 244840 w 519660"/>
              <a:gd name="connsiteY4" fmla="*/ 174885 h 489679"/>
              <a:gd name="connsiteX5" fmla="*/ 379751 w 519660"/>
              <a:gd name="connsiteY5" fmla="*/ 9993 h 489679"/>
              <a:gd name="connsiteX6" fmla="*/ 514663 w 519660"/>
              <a:gd name="connsiteY6" fmla="*/ 114925 h 489679"/>
              <a:gd name="connsiteX7" fmla="*/ 409731 w 519660"/>
              <a:gd name="connsiteY7" fmla="*/ 429718 h 489679"/>
              <a:gd name="connsiteX8" fmla="*/ 394741 w 519660"/>
              <a:gd name="connsiteY8" fmla="*/ 459698 h 489679"/>
              <a:gd name="connsiteX9" fmla="*/ 394741 w 519660"/>
              <a:gd name="connsiteY9" fmla="*/ 459698 h 489679"/>
              <a:gd name="connsiteX10" fmla="*/ 394741 w 519660"/>
              <a:gd name="connsiteY10" fmla="*/ 459698 h 489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19660" h="489679">
                <a:moveTo>
                  <a:pt x="229849" y="489679"/>
                </a:moveTo>
                <a:cubicBezTo>
                  <a:pt x="134911" y="395990"/>
                  <a:pt x="39974" y="302302"/>
                  <a:pt x="19987" y="234846"/>
                </a:cubicBezTo>
                <a:cubicBezTo>
                  <a:pt x="0" y="167390"/>
                  <a:pt x="72452" y="99934"/>
                  <a:pt x="109928" y="84944"/>
                </a:cubicBezTo>
                <a:cubicBezTo>
                  <a:pt x="147404" y="69954"/>
                  <a:pt x="222355" y="129915"/>
                  <a:pt x="244840" y="144905"/>
                </a:cubicBezTo>
                <a:cubicBezTo>
                  <a:pt x="267325" y="159895"/>
                  <a:pt x="222355" y="197370"/>
                  <a:pt x="244840" y="174885"/>
                </a:cubicBezTo>
                <a:cubicBezTo>
                  <a:pt x="267325" y="152400"/>
                  <a:pt x="334781" y="19986"/>
                  <a:pt x="379751" y="9993"/>
                </a:cubicBezTo>
                <a:cubicBezTo>
                  <a:pt x="424721" y="0"/>
                  <a:pt x="509666" y="44971"/>
                  <a:pt x="514663" y="114925"/>
                </a:cubicBezTo>
                <a:cubicBezTo>
                  <a:pt x="519660" y="184879"/>
                  <a:pt x="429718" y="372256"/>
                  <a:pt x="409731" y="429718"/>
                </a:cubicBezTo>
                <a:cubicBezTo>
                  <a:pt x="389744" y="487180"/>
                  <a:pt x="394741" y="459698"/>
                  <a:pt x="394741" y="459698"/>
                </a:cubicBezTo>
                <a:lnTo>
                  <a:pt x="394741" y="459698"/>
                </a:lnTo>
                <a:lnTo>
                  <a:pt x="394741" y="459698"/>
                </a:ln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олилиния 43"/>
          <p:cNvSpPr/>
          <p:nvPr/>
        </p:nvSpPr>
        <p:spPr>
          <a:xfrm>
            <a:off x="3350303" y="3013024"/>
            <a:ext cx="439711" cy="389744"/>
          </a:xfrm>
          <a:custGeom>
            <a:avLst/>
            <a:gdLst>
              <a:gd name="connsiteX0" fmla="*/ 157396 w 439711"/>
              <a:gd name="connsiteY0" fmla="*/ 389744 h 389744"/>
              <a:gd name="connsiteX1" fmla="*/ 22485 w 439711"/>
              <a:gd name="connsiteY1" fmla="*/ 194872 h 389744"/>
              <a:gd name="connsiteX2" fmla="*/ 22485 w 439711"/>
              <a:gd name="connsiteY2" fmla="*/ 104931 h 389744"/>
              <a:gd name="connsiteX3" fmla="*/ 82446 w 439711"/>
              <a:gd name="connsiteY3" fmla="*/ 14990 h 389744"/>
              <a:gd name="connsiteX4" fmla="*/ 172387 w 439711"/>
              <a:gd name="connsiteY4" fmla="*/ 14990 h 389744"/>
              <a:gd name="connsiteX5" fmla="*/ 217357 w 439711"/>
              <a:gd name="connsiteY5" fmla="*/ 104931 h 389744"/>
              <a:gd name="connsiteX6" fmla="*/ 262328 w 439711"/>
              <a:gd name="connsiteY6" fmla="*/ 14990 h 389744"/>
              <a:gd name="connsiteX7" fmla="*/ 337278 w 439711"/>
              <a:gd name="connsiteY7" fmla="*/ 14990 h 389744"/>
              <a:gd name="connsiteX8" fmla="*/ 427219 w 439711"/>
              <a:gd name="connsiteY8" fmla="*/ 59961 h 389744"/>
              <a:gd name="connsiteX9" fmla="*/ 412229 w 439711"/>
              <a:gd name="connsiteY9" fmla="*/ 134911 h 389744"/>
              <a:gd name="connsiteX10" fmla="*/ 382249 w 439711"/>
              <a:gd name="connsiteY10" fmla="*/ 254833 h 389744"/>
              <a:gd name="connsiteX11" fmla="*/ 337278 w 439711"/>
              <a:gd name="connsiteY11" fmla="*/ 329784 h 389744"/>
              <a:gd name="connsiteX12" fmla="*/ 322288 w 439711"/>
              <a:gd name="connsiteY12" fmla="*/ 344774 h 389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39711" h="389744">
                <a:moveTo>
                  <a:pt x="157396" y="389744"/>
                </a:moveTo>
                <a:cubicBezTo>
                  <a:pt x="101183" y="316042"/>
                  <a:pt x="44970" y="242341"/>
                  <a:pt x="22485" y="194872"/>
                </a:cubicBezTo>
                <a:cubicBezTo>
                  <a:pt x="0" y="147403"/>
                  <a:pt x="12492" y="134911"/>
                  <a:pt x="22485" y="104931"/>
                </a:cubicBezTo>
                <a:cubicBezTo>
                  <a:pt x="32478" y="74951"/>
                  <a:pt x="57462" y="29980"/>
                  <a:pt x="82446" y="14990"/>
                </a:cubicBezTo>
                <a:cubicBezTo>
                  <a:pt x="107430" y="0"/>
                  <a:pt x="149902" y="0"/>
                  <a:pt x="172387" y="14990"/>
                </a:cubicBezTo>
                <a:cubicBezTo>
                  <a:pt x="194872" y="29980"/>
                  <a:pt x="202367" y="104931"/>
                  <a:pt x="217357" y="104931"/>
                </a:cubicBezTo>
                <a:cubicBezTo>
                  <a:pt x="232347" y="104931"/>
                  <a:pt x="242341" y="29980"/>
                  <a:pt x="262328" y="14990"/>
                </a:cubicBezTo>
                <a:cubicBezTo>
                  <a:pt x="282315" y="0"/>
                  <a:pt x="309796" y="7495"/>
                  <a:pt x="337278" y="14990"/>
                </a:cubicBezTo>
                <a:cubicBezTo>
                  <a:pt x="364760" y="22485"/>
                  <a:pt x="414727" y="39974"/>
                  <a:pt x="427219" y="59961"/>
                </a:cubicBezTo>
                <a:cubicBezTo>
                  <a:pt x="439711" y="79948"/>
                  <a:pt x="419724" y="102432"/>
                  <a:pt x="412229" y="134911"/>
                </a:cubicBezTo>
                <a:cubicBezTo>
                  <a:pt x="404734" y="167390"/>
                  <a:pt x="394741" y="222354"/>
                  <a:pt x="382249" y="254833"/>
                </a:cubicBezTo>
                <a:cubicBezTo>
                  <a:pt x="369757" y="287312"/>
                  <a:pt x="347271" y="314794"/>
                  <a:pt x="337278" y="329784"/>
                </a:cubicBezTo>
                <a:cubicBezTo>
                  <a:pt x="327285" y="344774"/>
                  <a:pt x="324786" y="344774"/>
                  <a:pt x="322288" y="344774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олилиния 45"/>
          <p:cNvSpPr/>
          <p:nvPr/>
        </p:nvSpPr>
        <p:spPr>
          <a:xfrm>
            <a:off x="3687581" y="3000532"/>
            <a:ext cx="377252" cy="389744"/>
          </a:xfrm>
          <a:custGeom>
            <a:avLst/>
            <a:gdLst>
              <a:gd name="connsiteX0" fmla="*/ 0 w 377252"/>
              <a:gd name="connsiteY0" fmla="*/ 372256 h 389744"/>
              <a:gd name="connsiteX1" fmla="*/ 59961 w 377252"/>
              <a:gd name="connsiteY1" fmla="*/ 57462 h 389744"/>
              <a:gd name="connsiteX2" fmla="*/ 89941 w 377252"/>
              <a:gd name="connsiteY2" fmla="*/ 27482 h 389744"/>
              <a:gd name="connsiteX3" fmla="*/ 194872 w 377252"/>
              <a:gd name="connsiteY3" fmla="*/ 57462 h 389744"/>
              <a:gd name="connsiteX4" fmla="*/ 239843 w 377252"/>
              <a:gd name="connsiteY4" fmla="*/ 87443 h 389744"/>
              <a:gd name="connsiteX5" fmla="*/ 239843 w 377252"/>
              <a:gd name="connsiteY5" fmla="*/ 147403 h 389744"/>
              <a:gd name="connsiteX6" fmla="*/ 239843 w 377252"/>
              <a:gd name="connsiteY6" fmla="*/ 192374 h 389744"/>
              <a:gd name="connsiteX7" fmla="*/ 239843 w 377252"/>
              <a:gd name="connsiteY7" fmla="*/ 192374 h 389744"/>
              <a:gd name="connsiteX8" fmla="*/ 269823 w 377252"/>
              <a:gd name="connsiteY8" fmla="*/ 192374 h 389744"/>
              <a:gd name="connsiteX9" fmla="*/ 329784 w 377252"/>
              <a:gd name="connsiteY9" fmla="*/ 207364 h 389744"/>
              <a:gd name="connsiteX10" fmla="*/ 374754 w 377252"/>
              <a:gd name="connsiteY10" fmla="*/ 282315 h 389744"/>
              <a:gd name="connsiteX11" fmla="*/ 314794 w 377252"/>
              <a:gd name="connsiteY11" fmla="*/ 372256 h 389744"/>
              <a:gd name="connsiteX12" fmla="*/ 284813 w 377252"/>
              <a:gd name="connsiteY12" fmla="*/ 387246 h 389744"/>
              <a:gd name="connsiteX13" fmla="*/ 224853 w 377252"/>
              <a:gd name="connsiteY13" fmla="*/ 387246 h 389744"/>
              <a:gd name="connsiteX14" fmla="*/ 149902 w 377252"/>
              <a:gd name="connsiteY14" fmla="*/ 387246 h 389744"/>
              <a:gd name="connsiteX15" fmla="*/ 119922 w 377252"/>
              <a:gd name="connsiteY15" fmla="*/ 387246 h 389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77252" h="389744">
                <a:moveTo>
                  <a:pt x="0" y="372256"/>
                </a:moveTo>
                <a:cubicBezTo>
                  <a:pt x="22485" y="243590"/>
                  <a:pt x="44971" y="114924"/>
                  <a:pt x="59961" y="57462"/>
                </a:cubicBezTo>
                <a:cubicBezTo>
                  <a:pt x="74951" y="0"/>
                  <a:pt x="67456" y="27482"/>
                  <a:pt x="89941" y="27482"/>
                </a:cubicBezTo>
                <a:cubicBezTo>
                  <a:pt x="112426" y="27482"/>
                  <a:pt x="169888" y="47469"/>
                  <a:pt x="194872" y="57462"/>
                </a:cubicBezTo>
                <a:cubicBezTo>
                  <a:pt x="219856" y="67456"/>
                  <a:pt x="232348" y="72453"/>
                  <a:pt x="239843" y="87443"/>
                </a:cubicBezTo>
                <a:cubicBezTo>
                  <a:pt x="247338" y="102433"/>
                  <a:pt x="239843" y="147403"/>
                  <a:pt x="239843" y="147403"/>
                </a:cubicBezTo>
                <a:lnTo>
                  <a:pt x="239843" y="192374"/>
                </a:lnTo>
                <a:lnTo>
                  <a:pt x="239843" y="192374"/>
                </a:lnTo>
                <a:cubicBezTo>
                  <a:pt x="244840" y="192374"/>
                  <a:pt x="254833" y="189876"/>
                  <a:pt x="269823" y="192374"/>
                </a:cubicBezTo>
                <a:cubicBezTo>
                  <a:pt x="284813" y="194872"/>
                  <a:pt x="312296" y="192374"/>
                  <a:pt x="329784" y="207364"/>
                </a:cubicBezTo>
                <a:cubicBezTo>
                  <a:pt x="347272" y="222354"/>
                  <a:pt x="377252" y="254833"/>
                  <a:pt x="374754" y="282315"/>
                </a:cubicBezTo>
                <a:cubicBezTo>
                  <a:pt x="372256" y="309797"/>
                  <a:pt x="329784" y="354768"/>
                  <a:pt x="314794" y="372256"/>
                </a:cubicBezTo>
                <a:cubicBezTo>
                  <a:pt x="299804" y="389744"/>
                  <a:pt x="299803" y="384748"/>
                  <a:pt x="284813" y="387246"/>
                </a:cubicBezTo>
                <a:cubicBezTo>
                  <a:pt x="269823" y="389744"/>
                  <a:pt x="224853" y="387246"/>
                  <a:pt x="224853" y="387246"/>
                </a:cubicBezTo>
                <a:lnTo>
                  <a:pt x="149902" y="387246"/>
                </a:lnTo>
                <a:lnTo>
                  <a:pt x="119922" y="387246"/>
                </a:ln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олилиния 46"/>
          <p:cNvSpPr/>
          <p:nvPr/>
        </p:nvSpPr>
        <p:spPr>
          <a:xfrm>
            <a:off x="5056681" y="2910591"/>
            <a:ext cx="374755" cy="402236"/>
          </a:xfrm>
          <a:custGeom>
            <a:avLst/>
            <a:gdLst>
              <a:gd name="connsiteX0" fmla="*/ 159895 w 374754"/>
              <a:gd name="connsiteY0" fmla="*/ 402236 h 402236"/>
              <a:gd name="connsiteX1" fmla="*/ 24984 w 374754"/>
              <a:gd name="connsiteY1" fmla="*/ 252335 h 402236"/>
              <a:gd name="connsiteX2" fmla="*/ 9993 w 374754"/>
              <a:gd name="connsiteY2" fmla="*/ 132413 h 402236"/>
              <a:gd name="connsiteX3" fmla="*/ 84944 w 374754"/>
              <a:gd name="connsiteY3" fmla="*/ 72453 h 402236"/>
              <a:gd name="connsiteX4" fmla="*/ 159895 w 374754"/>
              <a:gd name="connsiteY4" fmla="*/ 72453 h 402236"/>
              <a:gd name="connsiteX5" fmla="*/ 204866 w 374754"/>
              <a:gd name="connsiteY5" fmla="*/ 102433 h 402236"/>
              <a:gd name="connsiteX6" fmla="*/ 234846 w 374754"/>
              <a:gd name="connsiteY6" fmla="*/ 12492 h 402236"/>
              <a:gd name="connsiteX7" fmla="*/ 339777 w 374754"/>
              <a:gd name="connsiteY7" fmla="*/ 27482 h 402236"/>
              <a:gd name="connsiteX8" fmla="*/ 369757 w 374754"/>
              <a:gd name="connsiteY8" fmla="*/ 102433 h 402236"/>
              <a:gd name="connsiteX9" fmla="*/ 309797 w 374754"/>
              <a:gd name="connsiteY9" fmla="*/ 357266 h 40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4754" h="402236">
                <a:moveTo>
                  <a:pt x="159895" y="402236"/>
                </a:moveTo>
                <a:cubicBezTo>
                  <a:pt x="104931" y="349770"/>
                  <a:pt x="49968" y="297305"/>
                  <a:pt x="24984" y="252335"/>
                </a:cubicBezTo>
                <a:cubicBezTo>
                  <a:pt x="0" y="207365"/>
                  <a:pt x="0" y="162393"/>
                  <a:pt x="9993" y="132413"/>
                </a:cubicBezTo>
                <a:cubicBezTo>
                  <a:pt x="19986" y="102433"/>
                  <a:pt x="59960" y="82446"/>
                  <a:pt x="84944" y="72453"/>
                </a:cubicBezTo>
                <a:cubicBezTo>
                  <a:pt x="109928" y="62460"/>
                  <a:pt x="139908" y="67456"/>
                  <a:pt x="159895" y="72453"/>
                </a:cubicBezTo>
                <a:cubicBezTo>
                  <a:pt x="179882" y="77450"/>
                  <a:pt x="192374" y="112427"/>
                  <a:pt x="204866" y="102433"/>
                </a:cubicBezTo>
                <a:cubicBezTo>
                  <a:pt x="217358" y="92440"/>
                  <a:pt x="212361" y="24984"/>
                  <a:pt x="234846" y="12492"/>
                </a:cubicBezTo>
                <a:cubicBezTo>
                  <a:pt x="257331" y="0"/>
                  <a:pt x="317292" y="12492"/>
                  <a:pt x="339777" y="27482"/>
                </a:cubicBezTo>
                <a:cubicBezTo>
                  <a:pt x="362262" y="42472"/>
                  <a:pt x="374754" y="47469"/>
                  <a:pt x="369757" y="102433"/>
                </a:cubicBezTo>
                <a:cubicBezTo>
                  <a:pt x="364760" y="157397"/>
                  <a:pt x="337278" y="257331"/>
                  <a:pt x="309797" y="357266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олилиния 47"/>
          <p:cNvSpPr/>
          <p:nvPr/>
        </p:nvSpPr>
        <p:spPr>
          <a:xfrm>
            <a:off x="5366480" y="2933076"/>
            <a:ext cx="419725" cy="379751"/>
          </a:xfrm>
          <a:custGeom>
            <a:avLst/>
            <a:gdLst>
              <a:gd name="connsiteX0" fmla="*/ 0 w 419725"/>
              <a:gd name="connsiteY0" fmla="*/ 379751 h 379751"/>
              <a:gd name="connsiteX1" fmla="*/ 14990 w 419725"/>
              <a:gd name="connsiteY1" fmla="*/ 64958 h 379751"/>
              <a:gd name="connsiteX2" fmla="*/ 89941 w 419725"/>
              <a:gd name="connsiteY2" fmla="*/ 4997 h 379751"/>
              <a:gd name="connsiteX3" fmla="*/ 179882 w 419725"/>
              <a:gd name="connsiteY3" fmla="*/ 34977 h 379751"/>
              <a:gd name="connsiteX4" fmla="*/ 179882 w 419725"/>
              <a:gd name="connsiteY4" fmla="*/ 109928 h 379751"/>
              <a:gd name="connsiteX5" fmla="*/ 299803 w 419725"/>
              <a:gd name="connsiteY5" fmla="*/ 64958 h 379751"/>
              <a:gd name="connsiteX6" fmla="*/ 374754 w 419725"/>
              <a:gd name="connsiteY6" fmla="*/ 154899 h 379751"/>
              <a:gd name="connsiteX7" fmla="*/ 374754 w 419725"/>
              <a:gd name="connsiteY7" fmla="*/ 244840 h 379751"/>
              <a:gd name="connsiteX8" fmla="*/ 104931 w 419725"/>
              <a:gd name="connsiteY8" fmla="*/ 379751 h 379751"/>
              <a:gd name="connsiteX9" fmla="*/ 104931 w 419725"/>
              <a:gd name="connsiteY9" fmla="*/ 379751 h 379751"/>
              <a:gd name="connsiteX10" fmla="*/ 104931 w 419725"/>
              <a:gd name="connsiteY10" fmla="*/ 379751 h 379751"/>
              <a:gd name="connsiteX11" fmla="*/ 104931 w 419725"/>
              <a:gd name="connsiteY11" fmla="*/ 379751 h 379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9725" h="379751">
                <a:moveTo>
                  <a:pt x="0" y="379751"/>
                </a:moveTo>
                <a:cubicBezTo>
                  <a:pt x="0" y="253584"/>
                  <a:pt x="0" y="127417"/>
                  <a:pt x="14990" y="64958"/>
                </a:cubicBezTo>
                <a:cubicBezTo>
                  <a:pt x="29980" y="2499"/>
                  <a:pt x="62459" y="9994"/>
                  <a:pt x="89941" y="4997"/>
                </a:cubicBezTo>
                <a:cubicBezTo>
                  <a:pt x="117423" y="0"/>
                  <a:pt x="164892" y="17489"/>
                  <a:pt x="179882" y="34977"/>
                </a:cubicBezTo>
                <a:cubicBezTo>
                  <a:pt x="194872" y="52465"/>
                  <a:pt x="159895" y="104931"/>
                  <a:pt x="179882" y="109928"/>
                </a:cubicBezTo>
                <a:cubicBezTo>
                  <a:pt x="199869" y="114925"/>
                  <a:pt x="267324" y="57463"/>
                  <a:pt x="299803" y="64958"/>
                </a:cubicBezTo>
                <a:cubicBezTo>
                  <a:pt x="332282" y="72453"/>
                  <a:pt x="362262" y="124919"/>
                  <a:pt x="374754" y="154899"/>
                </a:cubicBezTo>
                <a:cubicBezTo>
                  <a:pt x="387246" y="184879"/>
                  <a:pt x="419725" y="207365"/>
                  <a:pt x="374754" y="244840"/>
                </a:cubicBezTo>
                <a:cubicBezTo>
                  <a:pt x="329783" y="282315"/>
                  <a:pt x="104931" y="379751"/>
                  <a:pt x="104931" y="379751"/>
                </a:cubicBezTo>
                <a:lnTo>
                  <a:pt x="104931" y="379751"/>
                </a:lnTo>
                <a:lnTo>
                  <a:pt x="104931" y="379751"/>
                </a:lnTo>
                <a:lnTo>
                  <a:pt x="104931" y="379751"/>
                </a:ln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олилиния 48"/>
          <p:cNvSpPr/>
          <p:nvPr/>
        </p:nvSpPr>
        <p:spPr>
          <a:xfrm>
            <a:off x="5441431" y="3217889"/>
            <a:ext cx="439711" cy="339778"/>
          </a:xfrm>
          <a:custGeom>
            <a:avLst/>
            <a:gdLst>
              <a:gd name="connsiteX0" fmla="*/ 0 w 439711"/>
              <a:gd name="connsiteY0" fmla="*/ 109928 h 339778"/>
              <a:gd name="connsiteX1" fmla="*/ 344773 w 439711"/>
              <a:gd name="connsiteY1" fmla="*/ 4997 h 339778"/>
              <a:gd name="connsiteX2" fmla="*/ 419724 w 439711"/>
              <a:gd name="connsiteY2" fmla="*/ 79948 h 339778"/>
              <a:gd name="connsiteX3" fmla="*/ 344773 w 439711"/>
              <a:gd name="connsiteY3" fmla="*/ 124919 h 339778"/>
              <a:gd name="connsiteX4" fmla="*/ 314793 w 439711"/>
              <a:gd name="connsiteY4" fmla="*/ 139909 h 339778"/>
              <a:gd name="connsiteX5" fmla="*/ 419724 w 439711"/>
              <a:gd name="connsiteY5" fmla="*/ 214860 h 339778"/>
              <a:gd name="connsiteX6" fmla="*/ 419724 w 439711"/>
              <a:gd name="connsiteY6" fmla="*/ 319791 h 339778"/>
              <a:gd name="connsiteX7" fmla="*/ 299803 w 439711"/>
              <a:gd name="connsiteY7" fmla="*/ 334781 h 339778"/>
              <a:gd name="connsiteX8" fmla="*/ 209862 w 439711"/>
              <a:gd name="connsiteY8" fmla="*/ 289810 h 339778"/>
              <a:gd name="connsiteX9" fmla="*/ 44970 w 439711"/>
              <a:gd name="connsiteY9" fmla="*/ 184879 h 339778"/>
              <a:gd name="connsiteX10" fmla="*/ 44970 w 439711"/>
              <a:gd name="connsiteY10" fmla="*/ 184879 h 339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39711" h="339778">
                <a:moveTo>
                  <a:pt x="0" y="109928"/>
                </a:moveTo>
                <a:cubicBezTo>
                  <a:pt x="137409" y="59961"/>
                  <a:pt x="274819" y="9994"/>
                  <a:pt x="344773" y="4997"/>
                </a:cubicBezTo>
                <a:cubicBezTo>
                  <a:pt x="414727" y="0"/>
                  <a:pt x="419724" y="59961"/>
                  <a:pt x="419724" y="79948"/>
                </a:cubicBezTo>
                <a:cubicBezTo>
                  <a:pt x="419724" y="99935"/>
                  <a:pt x="362261" y="114926"/>
                  <a:pt x="344773" y="124919"/>
                </a:cubicBezTo>
                <a:cubicBezTo>
                  <a:pt x="327285" y="134912"/>
                  <a:pt x="302301" y="124919"/>
                  <a:pt x="314793" y="139909"/>
                </a:cubicBezTo>
                <a:cubicBezTo>
                  <a:pt x="327285" y="154899"/>
                  <a:pt x="402236" y="184880"/>
                  <a:pt x="419724" y="214860"/>
                </a:cubicBezTo>
                <a:cubicBezTo>
                  <a:pt x="437212" y="244840"/>
                  <a:pt x="439711" y="299804"/>
                  <a:pt x="419724" y="319791"/>
                </a:cubicBezTo>
                <a:cubicBezTo>
                  <a:pt x="399737" y="339778"/>
                  <a:pt x="334780" y="339778"/>
                  <a:pt x="299803" y="334781"/>
                </a:cubicBezTo>
                <a:cubicBezTo>
                  <a:pt x="264826" y="329784"/>
                  <a:pt x="252334" y="314794"/>
                  <a:pt x="209862" y="289810"/>
                </a:cubicBezTo>
                <a:cubicBezTo>
                  <a:pt x="167390" y="264826"/>
                  <a:pt x="44970" y="184879"/>
                  <a:pt x="44970" y="184879"/>
                </a:cubicBezTo>
                <a:lnTo>
                  <a:pt x="44970" y="184879"/>
                </a:ln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олилиния 50"/>
          <p:cNvSpPr/>
          <p:nvPr/>
        </p:nvSpPr>
        <p:spPr>
          <a:xfrm>
            <a:off x="5426440" y="3402767"/>
            <a:ext cx="409731" cy="469692"/>
          </a:xfrm>
          <a:custGeom>
            <a:avLst/>
            <a:gdLst>
              <a:gd name="connsiteX0" fmla="*/ 44971 w 409731"/>
              <a:gd name="connsiteY0" fmla="*/ 0 h 469692"/>
              <a:gd name="connsiteX1" fmla="*/ 359764 w 409731"/>
              <a:gd name="connsiteY1" fmla="*/ 224853 h 469692"/>
              <a:gd name="connsiteX2" fmla="*/ 344774 w 409731"/>
              <a:gd name="connsiteY2" fmla="*/ 344774 h 469692"/>
              <a:gd name="connsiteX3" fmla="*/ 209863 w 409731"/>
              <a:gd name="connsiteY3" fmla="*/ 329784 h 469692"/>
              <a:gd name="connsiteX4" fmla="*/ 209863 w 409731"/>
              <a:gd name="connsiteY4" fmla="*/ 449705 h 469692"/>
              <a:gd name="connsiteX5" fmla="*/ 119922 w 409731"/>
              <a:gd name="connsiteY5" fmla="*/ 449705 h 469692"/>
              <a:gd name="connsiteX6" fmla="*/ 29981 w 409731"/>
              <a:gd name="connsiteY6" fmla="*/ 389744 h 469692"/>
              <a:gd name="connsiteX7" fmla="*/ 0 w 409731"/>
              <a:gd name="connsiteY7" fmla="*/ 74951 h 469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9731" h="469692">
                <a:moveTo>
                  <a:pt x="44971" y="0"/>
                </a:moveTo>
                <a:cubicBezTo>
                  <a:pt x="177384" y="83695"/>
                  <a:pt x="309797" y="167391"/>
                  <a:pt x="359764" y="224853"/>
                </a:cubicBezTo>
                <a:cubicBezTo>
                  <a:pt x="409731" y="282315"/>
                  <a:pt x="369758" y="327286"/>
                  <a:pt x="344774" y="344774"/>
                </a:cubicBezTo>
                <a:cubicBezTo>
                  <a:pt x="319791" y="362263"/>
                  <a:pt x="232348" y="312296"/>
                  <a:pt x="209863" y="329784"/>
                </a:cubicBezTo>
                <a:cubicBezTo>
                  <a:pt x="187378" y="347273"/>
                  <a:pt x="224853" y="429718"/>
                  <a:pt x="209863" y="449705"/>
                </a:cubicBezTo>
                <a:cubicBezTo>
                  <a:pt x="194873" y="469692"/>
                  <a:pt x="149902" y="459698"/>
                  <a:pt x="119922" y="449705"/>
                </a:cubicBezTo>
                <a:cubicBezTo>
                  <a:pt x="89942" y="439712"/>
                  <a:pt x="49968" y="452203"/>
                  <a:pt x="29981" y="389744"/>
                </a:cubicBezTo>
                <a:cubicBezTo>
                  <a:pt x="9994" y="327285"/>
                  <a:pt x="4997" y="201118"/>
                  <a:pt x="0" y="74951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олилиния 51"/>
          <p:cNvSpPr/>
          <p:nvPr/>
        </p:nvSpPr>
        <p:spPr>
          <a:xfrm>
            <a:off x="7380158" y="2790669"/>
            <a:ext cx="404735" cy="432216"/>
          </a:xfrm>
          <a:custGeom>
            <a:avLst/>
            <a:gdLst>
              <a:gd name="connsiteX0" fmla="*/ 264827 w 404735"/>
              <a:gd name="connsiteY0" fmla="*/ 432216 h 432216"/>
              <a:gd name="connsiteX1" fmla="*/ 39974 w 404735"/>
              <a:gd name="connsiteY1" fmla="*/ 237344 h 432216"/>
              <a:gd name="connsiteX2" fmla="*/ 24984 w 404735"/>
              <a:gd name="connsiteY2" fmla="*/ 132413 h 432216"/>
              <a:gd name="connsiteX3" fmla="*/ 99935 w 404735"/>
              <a:gd name="connsiteY3" fmla="*/ 102433 h 432216"/>
              <a:gd name="connsiteX4" fmla="*/ 204866 w 404735"/>
              <a:gd name="connsiteY4" fmla="*/ 117423 h 432216"/>
              <a:gd name="connsiteX5" fmla="*/ 219856 w 404735"/>
              <a:gd name="connsiteY5" fmla="*/ 12492 h 432216"/>
              <a:gd name="connsiteX6" fmla="*/ 369758 w 404735"/>
              <a:gd name="connsiteY6" fmla="*/ 42472 h 432216"/>
              <a:gd name="connsiteX7" fmla="*/ 399738 w 404735"/>
              <a:gd name="connsiteY7" fmla="*/ 162393 h 432216"/>
              <a:gd name="connsiteX8" fmla="*/ 399738 w 404735"/>
              <a:gd name="connsiteY8" fmla="*/ 402236 h 432216"/>
              <a:gd name="connsiteX9" fmla="*/ 399738 w 404735"/>
              <a:gd name="connsiteY9" fmla="*/ 402236 h 432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4735" h="432216">
                <a:moveTo>
                  <a:pt x="264827" y="432216"/>
                </a:moveTo>
                <a:cubicBezTo>
                  <a:pt x="172387" y="359763"/>
                  <a:pt x="79948" y="287311"/>
                  <a:pt x="39974" y="237344"/>
                </a:cubicBezTo>
                <a:cubicBezTo>
                  <a:pt x="0" y="187377"/>
                  <a:pt x="14991" y="154898"/>
                  <a:pt x="24984" y="132413"/>
                </a:cubicBezTo>
                <a:cubicBezTo>
                  <a:pt x="34977" y="109928"/>
                  <a:pt x="69955" y="104931"/>
                  <a:pt x="99935" y="102433"/>
                </a:cubicBezTo>
                <a:cubicBezTo>
                  <a:pt x="129915" y="99935"/>
                  <a:pt x="184879" y="132413"/>
                  <a:pt x="204866" y="117423"/>
                </a:cubicBezTo>
                <a:cubicBezTo>
                  <a:pt x="224853" y="102433"/>
                  <a:pt x="192374" y="24984"/>
                  <a:pt x="219856" y="12492"/>
                </a:cubicBezTo>
                <a:cubicBezTo>
                  <a:pt x="247338" y="0"/>
                  <a:pt x="339778" y="17489"/>
                  <a:pt x="369758" y="42472"/>
                </a:cubicBezTo>
                <a:cubicBezTo>
                  <a:pt x="399738" y="67455"/>
                  <a:pt x="394741" y="102432"/>
                  <a:pt x="399738" y="162393"/>
                </a:cubicBezTo>
                <a:cubicBezTo>
                  <a:pt x="404735" y="222354"/>
                  <a:pt x="399738" y="402236"/>
                  <a:pt x="399738" y="402236"/>
                </a:cubicBezTo>
                <a:lnTo>
                  <a:pt x="399738" y="402236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олилиния 52"/>
          <p:cNvSpPr/>
          <p:nvPr/>
        </p:nvSpPr>
        <p:spPr>
          <a:xfrm>
            <a:off x="7749915" y="2820649"/>
            <a:ext cx="454703" cy="402236"/>
          </a:xfrm>
          <a:custGeom>
            <a:avLst/>
            <a:gdLst>
              <a:gd name="connsiteX0" fmla="*/ 59960 w 454702"/>
              <a:gd name="connsiteY0" fmla="*/ 402236 h 402236"/>
              <a:gd name="connsiteX1" fmla="*/ 14990 w 454702"/>
              <a:gd name="connsiteY1" fmla="*/ 177384 h 402236"/>
              <a:gd name="connsiteX2" fmla="*/ 149901 w 454702"/>
              <a:gd name="connsiteY2" fmla="*/ 12492 h 402236"/>
              <a:gd name="connsiteX3" fmla="*/ 224852 w 454702"/>
              <a:gd name="connsiteY3" fmla="*/ 102433 h 402236"/>
              <a:gd name="connsiteX4" fmla="*/ 239842 w 454702"/>
              <a:gd name="connsiteY4" fmla="*/ 147403 h 402236"/>
              <a:gd name="connsiteX5" fmla="*/ 314793 w 454702"/>
              <a:gd name="connsiteY5" fmla="*/ 132413 h 402236"/>
              <a:gd name="connsiteX6" fmla="*/ 449705 w 454702"/>
              <a:gd name="connsiteY6" fmla="*/ 222354 h 402236"/>
              <a:gd name="connsiteX7" fmla="*/ 284813 w 454702"/>
              <a:gd name="connsiteY7" fmla="*/ 312295 h 402236"/>
              <a:gd name="connsiteX8" fmla="*/ 224852 w 454702"/>
              <a:gd name="connsiteY8" fmla="*/ 357266 h 402236"/>
              <a:gd name="connsiteX9" fmla="*/ 209862 w 454702"/>
              <a:gd name="connsiteY9" fmla="*/ 372256 h 402236"/>
              <a:gd name="connsiteX10" fmla="*/ 194872 w 454702"/>
              <a:gd name="connsiteY10" fmla="*/ 387246 h 40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54702" h="402236">
                <a:moveTo>
                  <a:pt x="59960" y="402236"/>
                </a:moveTo>
                <a:cubicBezTo>
                  <a:pt x="29980" y="322288"/>
                  <a:pt x="0" y="242341"/>
                  <a:pt x="14990" y="177384"/>
                </a:cubicBezTo>
                <a:cubicBezTo>
                  <a:pt x="29980" y="112427"/>
                  <a:pt x="114924" y="24984"/>
                  <a:pt x="149901" y="12492"/>
                </a:cubicBezTo>
                <a:cubicBezTo>
                  <a:pt x="184878" y="0"/>
                  <a:pt x="209862" y="79948"/>
                  <a:pt x="224852" y="102433"/>
                </a:cubicBezTo>
                <a:cubicBezTo>
                  <a:pt x="239842" y="124918"/>
                  <a:pt x="224852" y="142406"/>
                  <a:pt x="239842" y="147403"/>
                </a:cubicBezTo>
                <a:cubicBezTo>
                  <a:pt x="254832" y="152400"/>
                  <a:pt x="279816" y="119921"/>
                  <a:pt x="314793" y="132413"/>
                </a:cubicBezTo>
                <a:cubicBezTo>
                  <a:pt x="349770" y="144905"/>
                  <a:pt x="454702" y="192374"/>
                  <a:pt x="449705" y="222354"/>
                </a:cubicBezTo>
                <a:cubicBezTo>
                  <a:pt x="444708" y="252334"/>
                  <a:pt x="322289" y="289810"/>
                  <a:pt x="284813" y="312295"/>
                </a:cubicBezTo>
                <a:cubicBezTo>
                  <a:pt x="247338" y="334780"/>
                  <a:pt x="237344" y="347273"/>
                  <a:pt x="224852" y="357266"/>
                </a:cubicBezTo>
                <a:cubicBezTo>
                  <a:pt x="212360" y="367260"/>
                  <a:pt x="209862" y="372256"/>
                  <a:pt x="209862" y="372256"/>
                </a:cubicBezTo>
                <a:lnTo>
                  <a:pt x="194872" y="387246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олилиния 53"/>
          <p:cNvSpPr/>
          <p:nvPr/>
        </p:nvSpPr>
        <p:spPr>
          <a:xfrm>
            <a:off x="7974768" y="3117955"/>
            <a:ext cx="482183" cy="384747"/>
          </a:xfrm>
          <a:custGeom>
            <a:avLst/>
            <a:gdLst>
              <a:gd name="connsiteX0" fmla="*/ 0 w 482183"/>
              <a:gd name="connsiteY0" fmla="*/ 134912 h 384747"/>
              <a:gd name="connsiteX1" fmla="*/ 359764 w 482183"/>
              <a:gd name="connsiteY1" fmla="*/ 0 h 384747"/>
              <a:gd name="connsiteX2" fmla="*/ 419725 w 482183"/>
              <a:gd name="connsiteY2" fmla="*/ 134912 h 384747"/>
              <a:gd name="connsiteX3" fmla="*/ 329784 w 482183"/>
              <a:gd name="connsiteY3" fmla="*/ 164892 h 384747"/>
              <a:gd name="connsiteX4" fmla="*/ 434715 w 482183"/>
              <a:gd name="connsiteY4" fmla="*/ 299803 h 384747"/>
              <a:gd name="connsiteX5" fmla="*/ 464695 w 482183"/>
              <a:gd name="connsiteY5" fmla="*/ 374754 h 384747"/>
              <a:gd name="connsiteX6" fmla="*/ 329784 w 482183"/>
              <a:gd name="connsiteY6" fmla="*/ 359764 h 384747"/>
              <a:gd name="connsiteX7" fmla="*/ 209863 w 482183"/>
              <a:gd name="connsiteY7" fmla="*/ 299803 h 384747"/>
              <a:gd name="connsiteX8" fmla="*/ 104931 w 482183"/>
              <a:gd name="connsiteY8" fmla="*/ 254833 h 384747"/>
              <a:gd name="connsiteX9" fmla="*/ 29981 w 482183"/>
              <a:gd name="connsiteY9" fmla="*/ 209862 h 384747"/>
              <a:gd name="connsiteX10" fmla="*/ 29981 w 482183"/>
              <a:gd name="connsiteY10" fmla="*/ 209862 h 384747"/>
              <a:gd name="connsiteX11" fmla="*/ 29981 w 482183"/>
              <a:gd name="connsiteY11" fmla="*/ 209862 h 38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82183" h="384747">
                <a:moveTo>
                  <a:pt x="0" y="134912"/>
                </a:moveTo>
                <a:cubicBezTo>
                  <a:pt x="144905" y="67456"/>
                  <a:pt x="289810" y="0"/>
                  <a:pt x="359764" y="0"/>
                </a:cubicBezTo>
                <a:cubicBezTo>
                  <a:pt x="429718" y="0"/>
                  <a:pt x="424722" y="107430"/>
                  <a:pt x="419725" y="134912"/>
                </a:cubicBezTo>
                <a:cubicBezTo>
                  <a:pt x="414728" y="162394"/>
                  <a:pt x="327286" y="137410"/>
                  <a:pt x="329784" y="164892"/>
                </a:cubicBezTo>
                <a:cubicBezTo>
                  <a:pt x="332282" y="192374"/>
                  <a:pt x="412230" y="264826"/>
                  <a:pt x="434715" y="299803"/>
                </a:cubicBezTo>
                <a:cubicBezTo>
                  <a:pt x="457200" y="334780"/>
                  <a:pt x="482183" y="364761"/>
                  <a:pt x="464695" y="374754"/>
                </a:cubicBezTo>
                <a:cubicBezTo>
                  <a:pt x="447207" y="384747"/>
                  <a:pt x="372256" y="372256"/>
                  <a:pt x="329784" y="359764"/>
                </a:cubicBezTo>
                <a:cubicBezTo>
                  <a:pt x="287312" y="347272"/>
                  <a:pt x="247339" y="317292"/>
                  <a:pt x="209863" y="299803"/>
                </a:cubicBezTo>
                <a:cubicBezTo>
                  <a:pt x="172388" y="282315"/>
                  <a:pt x="134911" y="269823"/>
                  <a:pt x="104931" y="254833"/>
                </a:cubicBezTo>
                <a:cubicBezTo>
                  <a:pt x="74951" y="239843"/>
                  <a:pt x="29981" y="209862"/>
                  <a:pt x="29981" y="209862"/>
                </a:cubicBezTo>
                <a:lnTo>
                  <a:pt x="29981" y="209862"/>
                </a:lnTo>
                <a:lnTo>
                  <a:pt x="29981" y="209862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олилиния 54"/>
          <p:cNvSpPr/>
          <p:nvPr/>
        </p:nvSpPr>
        <p:spPr>
          <a:xfrm>
            <a:off x="7187785" y="3048000"/>
            <a:ext cx="477187" cy="329785"/>
          </a:xfrm>
          <a:custGeom>
            <a:avLst/>
            <a:gdLst>
              <a:gd name="connsiteX0" fmla="*/ 412229 w 477187"/>
              <a:gd name="connsiteY0" fmla="*/ 204867 h 329785"/>
              <a:gd name="connsiteX1" fmla="*/ 382249 w 477187"/>
              <a:gd name="connsiteY1" fmla="*/ 144906 h 329785"/>
              <a:gd name="connsiteX2" fmla="*/ 157396 w 477187"/>
              <a:gd name="connsiteY2" fmla="*/ 9994 h 329785"/>
              <a:gd name="connsiteX3" fmla="*/ 67455 w 477187"/>
              <a:gd name="connsiteY3" fmla="*/ 84945 h 329785"/>
              <a:gd name="connsiteX4" fmla="*/ 97436 w 477187"/>
              <a:gd name="connsiteY4" fmla="*/ 159896 h 329785"/>
              <a:gd name="connsiteX5" fmla="*/ 52465 w 477187"/>
              <a:gd name="connsiteY5" fmla="*/ 174886 h 329785"/>
              <a:gd name="connsiteX6" fmla="*/ 7495 w 477187"/>
              <a:gd name="connsiteY6" fmla="*/ 279817 h 329785"/>
              <a:gd name="connsiteX7" fmla="*/ 97436 w 477187"/>
              <a:gd name="connsiteY7" fmla="*/ 324788 h 329785"/>
              <a:gd name="connsiteX8" fmla="*/ 247337 w 477187"/>
              <a:gd name="connsiteY8" fmla="*/ 309798 h 329785"/>
              <a:gd name="connsiteX9" fmla="*/ 322288 w 477187"/>
              <a:gd name="connsiteY9" fmla="*/ 309798 h 329785"/>
              <a:gd name="connsiteX10" fmla="*/ 457200 w 477187"/>
              <a:gd name="connsiteY10" fmla="*/ 264827 h 329785"/>
              <a:gd name="connsiteX11" fmla="*/ 442209 w 477187"/>
              <a:gd name="connsiteY11" fmla="*/ 294808 h 329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77187" h="329785">
                <a:moveTo>
                  <a:pt x="412229" y="204867"/>
                </a:moveTo>
                <a:cubicBezTo>
                  <a:pt x="418475" y="191126"/>
                  <a:pt x="424721" y="177385"/>
                  <a:pt x="382249" y="144906"/>
                </a:cubicBezTo>
                <a:cubicBezTo>
                  <a:pt x="339777" y="112427"/>
                  <a:pt x="209862" y="19988"/>
                  <a:pt x="157396" y="9994"/>
                </a:cubicBezTo>
                <a:cubicBezTo>
                  <a:pt x="104930" y="0"/>
                  <a:pt x="77448" y="59961"/>
                  <a:pt x="67455" y="84945"/>
                </a:cubicBezTo>
                <a:cubicBezTo>
                  <a:pt x="57462" y="109929"/>
                  <a:pt x="99934" y="144906"/>
                  <a:pt x="97436" y="159896"/>
                </a:cubicBezTo>
                <a:cubicBezTo>
                  <a:pt x="94938" y="174886"/>
                  <a:pt x="67455" y="154899"/>
                  <a:pt x="52465" y="174886"/>
                </a:cubicBezTo>
                <a:cubicBezTo>
                  <a:pt x="37475" y="194873"/>
                  <a:pt x="0" y="254833"/>
                  <a:pt x="7495" y="279817"/>
                </a:cubicBezTo>
                <a:cubicBezTo>
                  <a:pt x="14990" y="304801"/>
                  <a:pt x="57462" y="319791"/>
                  <a:pt x="97436" y="324788"/>
                </a:cubicBezTo>
                <a:cubicBezTo>
                  <a:pt x="137410" y="329785"/>
                  <a:pt x="209862" y="312296"/>
                  <a:pt x="247337" y="309798"/>
                </a:cubicBezTo>
                <a:cubicBezTo>
                  <a:pt x="284812" y="307300"/>
                  <a:pt x="287311" y="317293"/>
                  <a:pt x="322288" y="309798"/>
                </a:cubicBezTo>
                <a:cubicBezTo>
                  <a:pt x="357265" y="302303"/>
                  <a:pt x="437213" y="267325"/>
                  <a:pt x="457200" y="264827"/>
                </a:cubicBezTo>
                <a:cubicBezTo>
                  <a:pt x="477187" y="262329"/>
                  <a:pt x="459698" y="278568"/>
                  <a:pt x="442209" y="294808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олилиния 55"/>
          <p:cNvSpPr/>
          <p:nvPr/>
        </p:nvSpPr>
        <p:spPr>
          <a:xfrm>
            <a:off x="7212769" y="3342808"/>
            <a:ext cx="462196" cy="424721"/>
          </a:xfrm>
          <a:custGeom>
            <a:avLst/>
            <a:gdLst>
              <a:gd name="connsiteX0" fmla="*/ 417225 w 462196"/>
              <a:gd name="connsiteY0" fmla="*/ 0 h 424721"/>
              <a:gd name="connsiteX1" fmla="*/ 57462 w 462196"/>
              <a:gd name="connsiteY1" fmla="*/ 119921 h 424721"/>
              <a:gd name="connsiteX2" fmla="*/ 72452 w 462196"/>
              <a:gd name="connsiteY2" fmla="*/ 254832 h 424721"/>
              <a:gd name="connsiteX3" fmla="*/ 132412 w 462196"/>
              <a:gd name="connsiteY3" fmla="*/ 254832 h 424721"/>
              <a:gd name="connsiteX4" fmla="*/ 177383 w 462196"/>
              <a:gd name="connsiteY4" fmla="*/ 269823 h 424721"/>
              <a:gd name="connsiteX5" fmla="*/ 177383 w 462196"/>
              <a:gd name="connsiteY5" fmla="*/ 374754 h 424721"/>
              <a:gd name="connsiteX6" fmla="*/ 327284 w 462196"/>
              <a:gd name="connsiteY6" fmla="*/ 404734 h 424721"/>
              <a:gd name="connsiteX7" fmla="*/ 402235 w 462196"/>
              <a:gd name="connsiteY7" fmla="*/ 254832 h 424721"/>
              <a:gd name="connsiteX8" fmla="*/ 462196 w 462196"/>
              <a:gd name="connsiteY8" fmla="*/ 89941 h 424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2196" h="424721">
                <a:moveTo>
                  <a:pt x="417225" y="0"/>
                </a:moveTo>
                <a:cubicBezTo>
                  <a:pt x="266074" y="38724"/>
                  <a:pt x="114924" y="77449"/>
                  <a:pt x="57462" y="119921"/>
                </a:cubicBezTo>
                <a:cubicBezTo>
                  <a:pt x="0" y="162393"/>
                  <a:pt x="59960" y="232347"/>
                  <a:pt x="72452" y="254832"/>
                </a:cubicBezTo>
                <a:cubicBezTo>
                  <a:pt x="84944" y="277317"/>
                  <a:pt x="114924" y="252334"/>
                  <a:pt x="132412" y="254832"/>
                </a:cubicBezTo>
                <a:cubicBezTo>
                  <a:pt x="149901" y="257331"/>
                  <a:pt x="169888" y="249836"/>
                  <a:pt x="177383" y="269823"/>
                </a:cubicBezTo>
                <a:cubicBezTo>
                  <a:pt x="184878" y="289810"/>
                  <a:pt x="152400" y="352269"/>
                  <a:pt x="177383" y="374754"/>
                </a:cubicBezTo>
                <a:cubicBezTo>
                  <a:pt x="202367" y="397239"/>
                  <a:pt x="289809" y="424721"/>
                  <a:pt x="327284" y="404734"/>
                </a:cubicBezTo>
                <a:cubicBezTo>
                  <a:pt x="364759" y="384747"/>
                  <a:pt x="379750" y="307298"/>
                  <a:pt x="402235" y="254832"/>
                </a:cubicBezTo>
                <a:cubicBezTo>
                  <a:pt x="424720" y="202366"/>
                  <a:pt x="443458" y="146153"/>
                  <a:pt x="462196" y="89941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олилиния 57"/>
          <p:cNvSpPr/>
          <p:nvPr/>
        </p:nvSpPr>
        <p:spPr>
          <a:xfrm>
            <a:off x="7884828" y="3327817"/>
            <a:ext cx="474689" cy="439712"/>
          </a:xfrm>
          <a:custGeom>
            <a:avLst/>
            <a:gdLst>
              <a:gd name="connsiteX0" fmla="*/ 44971 w 474689"/>
              <a:gd name="connsiteY0" fmla="*/ 0 h 439712"/>
              <a:gd name="connsiteX1" fmla="*/ 404735 w 474689"/>
              <a:gd name="connsiteY1" fmla="*/ 179882 h 439712"/>
              <a:gd name="connsiteX2" fmla="*/ 464695 w 474689"/>
              <a:gd name="connsiteY2" fmla="*/ 284814 h 439712"/>
              <a:gd name="connsiteX3" fmla="*/ 404735 w 474689"/>
              <a:gd name="connsiteY3" fmla="*/ 329784 h 439712"/>
              <a:gd name="connsiteX4" fmla="*/ 314794 w 474689"/>
              <a:gd name="connsiteY4" fmla="*/ 299804 h 439712"/>
              <a:gd name="connsiteX5" fmla="*/ 299804 w 474689"/>
              <a:gd name="connsiteY5" fmla="*/ 374754 h 439712"/>
              <a:gd name="connsiteX6" fmla="*/ 164892 w 474689"/>
              <a:gd name="connsiteY6" fmla="*/ 389745 h 439712"/>
              <a:gd name="connsiteX7" fmla="*/ 0 w 474689"/>
              <a:gd name="connsiteY7" fmla="*/ 74951 h 439712"/>
              <a:gd name="connsiteX8" fmla="*/ 0 w 474689"/>
              <a:gd name="connsiteY8" fmla="*/ 74951 h 439712"/>
              <a:gd name="connsiteX9" fmla="*/ 0 w 474689"/>
              <a:gd name="connsiteY9" fmla="*/ 74951 h 439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4689" h="439712">
                <a:moveTo>
                  <a:pt x="44971" y="0"/>
                </a:moveTo>
                <a:cubicBezTo>
                  <a:pt x="189876" y="66206"/>
                  <a:pt x="334781" y="132413"/>
                  <a:pt x="404735" y="179882"/>
                </a:cubicBezTo>
                <a:cubicBezTo>
                  <a:pt x="474689" y="227351"/>
                  <a:pt x="464695" y="259830"/>
                  <a:pt x="464695" y="284814"/>
                </a:cubicBezTo>
                <a:cubicBezTo>
                  <a:pt x="464695" y="309798"/>
                  <a:pt x="429719" y="327286"/>
                  <a:pt x="404735" y="329784"/>
                </a:cubicBezTo>
                <a:cubicBezTo>
                  <a:pt x="379752" y="332282"/>
                  <a:pt x="332283" y="292309"/>
                  <a:pt x="314794" y="299804"/>
                </a:cubicBezTo>
                <a:cubicBezTo>
                  <a:pt x="297305" y="307299"/>
                  <a:pt x="324788" y="359764"/>
                  <a:pt x="299804" y="374754"/>
                </a:cubicBezTo>
                <a:cubicBezTo>
                  <a:pt x="274820" y="389744"/>
                  <a:pt x="214859" y="439712"/>
                  <a:pt x="164892" y="389745"/>
                </a:cubicBezTo>
                <a:cubicBezTo>
                  <a:pt x="114925" y="339778"/>
                  <a:pt x="0" y="74951"/>
                  <a:pt x="0" y="74951"/>
                </a:cubicBezTo>
                <a:lnTo>
                  <a:pt x="0" y="74951"/>
                </a:lnTo>
                <a:lnTo>
                  <a:pt x="0" y="74951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олилиния 58"/>
          <p:cNvSpPr/>
          <p:nvPr/>
        </p:nvSpPr>
        <p:spPr>
          <a:xfrm>
            <a:off x="7642488" y="3432749"/>
            <a:ext cx="399737" cy="389743"/>
          </a:xfrm>
          <a:custGeom>
            <a:avLst/>
            <a:gdLst>
              <a:gd name="connsiteX0" fmla="*/ 197370 w 399737"/>
              <a:gd name="connsiteY0" fmla="*/ 0 h 389743"/>
              <a:gd name="connsiteX1" fmla="*/ 377252 w 399737"/>
              <a:gd name="connsiteY1" fmla="*/ 299803 h 389743"/>
              <a:gd name="connsiteX2" fmla="*/ 332281 w 399737"/>
              <a:gd name="connsiteY2" fmla="*/ 359763 h 389743"/>
              <a:gd name="connsiteX3" fmla="*/ 227350 w 399737"/>
              <a:gd name="connsiteY3" fmla="*/ 329783 h 389743"/>
              <a:gd name="connsiteX4" fmla="*/ 197370 w 399737"/>
              <a:gd name="connsiteY4" fmla="*/ 299803 h 389743"/>
              <a:gd name="connsiteX5" fmla="*/ 167389 w 399737"/>
              <a:gd name="connsiteY5" fmla="*/ 314793 h 389743"/>
              <a:gd name="connsiteX6" fmla="*/ 77448 w 399737"/>
              <a:gd name="connsiteY6" fmla="*/ 359763 h 389743"/>
              <a:gd name="connsiteX7" fmla="*/ 2498 w 399737"/>
              <a:gd name="connsiteY7" fmla="*/ 329783 h 389743"/>
              <a:gd name="connsiteX8" fmla="*/ 62458 w 399737"/>
              <a:gd name="connsiteY8" fmla="*/ 0 h 389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737" h="389743">
                <a:moveTo>
                  <a:pt x="197370" y="0"/>
                </a:moveTo>
                <a:cubicBezTo>
                  <a:pt x="276068" y="119921"/>
                  <a:pt x="354767" y="239842"/>
                  <a:pt x="377252" y="299803"/>
                </a:cubicBezTo>
                <a:cubicBezTo>
                  <a:pt x="399737" y="359764"/>
                  <a:pt x="357265" y="354766"/>
                  <a:pt x="332281" y="359763"/>
                </a:cubicBezTo>
                <a:cubicBezTo>
                  <a:pt x="307297" y="364760"/>
                  <a:pt x="249835" y="339776"/>
                  <a:pt x="227350" y="329783"/>
                </a:cubicBezTo>
                <a:cubicBezTo>
                  <a:pt x="204865" y="319790"/>
                  <a:pt x="207364" y="302301"/>
                  <a:pt x="197370" y="299803"/>
                </a:cubicBezTo>
                <a:cubicBezTo>
                  <a:pt x="187377" y="297305"/>
                  <a:pt x="167389" y="314793"/>
                  <a:pt x="167389" y="314793"/>
                </a:cubicBezTo>
                <a:cubicBezTo>
                  <a:pt x="147402" y="324786"/>
                  <a:pt x="104930" y="357265"/>
                  <a:pt x="77448" y="359763"/>
                </a:cubicBezTo>
                <a:cubicBezTo>
                  <a:pt x="49966" y="362261"/>
                  <a:pt x="4996" y="389743"/>
                  <a:pt x="2498" y="329783"/>
                </a:cubicBezTo>
                <a:cubicBezTo>
                  <a:pt x="0" y="269823"/>
                  <a:pt x="31229" y="134911"/>
                  <a:pt x="62458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олилиния 59"/>
          <p:cNvSpPr/>
          <p:nvPr/>
        </p:nvSpPr>
        <p:spPr>
          <a:xfrm>
            <a:off x="7445115" y="3102964"/>
            <a:ext cx="344775" cy="329784"/>
          </a:xfrm>
          <a:custGeom>
            <a:avLst/>
            <a:gdLst>
              <a:gd name="connsiteX0" fmla="*/ 259829 w 344774"/>
              <a:gd name="connsiteY0" fmla="*/ 329784 h 329784"/>
              <a:gd name="connsiteX1" fmla="*/ 49967 w 344774"/>
              <a:gd name="connsiteY1" fmla="*/ 194872 h 329784"/>
              <a:gd name="connsiteX2" fmla="*/ 19987 w 344774"/>
              <a:gd name="connsiteY2" fmla="*/ 44970 h 329784"/>
              <a:gd name="connsiteX3" fmla="*/ 169888 w 344774"/>
              <a:gd name="connsiteY3" fmla="*/ 74951 h 329784"/>
              <a:gd name="connsiteX4" fmla="*/ 169888 w 344774"/>
              <a:gd name="connsiteY4" fmla="*/ 0 h 329784"/>
              <a:gd name="connsiteX5" fmla="*/ 319790 w 344774"/>
              <a:gd name="connsiteY5" fmla="*/ 74951 h 329784"/>
              <a:gd name="connsiteX6" fmla="*/ 319790 w 344774"/>
              <a:gd name="connsiteY6" fmla="*/ 164892 h 329784"/>
              <a:gd name="connsiteX7" fmla="*/ 334780 w 344774"/>
              <a:gd name="connsiteY7" fmla="*/ 299803 h 329784"/>
              <a:gd name="connsiteX8" fmla="*/ 334780 w 344774"/>
              <a:gd name="connsiteY8" fmla="*/ 299803 h 329784"/>
              <a:gd name="connsiteX9" fmla="*/ 334780 w 344774"/>
              <a:gd name="connsiteY9" fmla="*/ 299803 h 329784"/>
              <a:gd name="connsiteX10" fmla="*/ 334780 w 344774"/>
              <a:gd name="connsiteY10" fmla="*/ 299803 h 329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4774" h="329784">
                <a:moveTo>
                  <a:pt x="259829" y="329784"/>
                </a:moveTo>
                <a:cubicBezTo>
                  <a:pt x="174885" y="286062"/>
                  <a:pt x="89941" y="242341"/>
                  <a:pt x="49967" y="194872"/>
                </a:cubicBezTo>
                <a:cubicBezTo>
                  <a:pt x="9993" y="147403"/>
                  <a:pt x="0" y="64957"/>
                  <a:pt x="19987" y="44970"/>
                </a:cubicBezTo>
                <a:cubicBezTo>
                  <a:pt x="39974" y="24983"/>
                  <a:pt x="144905" y="82446"/>
                  <a:pt x="169888" y="74951"/>
                </a:cubicBezTo>
                <a:cubicBezTo>
                  <a:pt x="194871" y="67456"/>
                  <a:pt x="144904" y="0"/>
                  <a:pt x="169888" y="0"/>
                </a:cubicBezTo>
                <a:cubicBezTo>
                  <a:pt x="194872" y="0"/>
                  <a:pt x="294806" y="47469"/>
                  <a:pt x="319790" y="74951"/>
                </a:cubicBezTo>
                <a:cubicBezTo>
                  <a:pt x="344774" y="102433"/>
                  <a:pt x="317292" y="127417"/>
                  <a:pt x="319790" y="164892"/>
                </a:cubicBezTo>
                <a:cubicBezTo>
                  <a:pt x="322288" y="202367"/>
                  <a:pt x="334780" y="299803"/>
                  <a:pt x="334780" y="299803"/>
                </a:cubicBezTo>
                <a:lnTo>
                  <a:pt x="334780" y="299803"/>
                </a:lnTo>
                <a:lnTo>
                  <a:pt x="334780" y="299803"/>
                </a:lnTo>
                <a:lnTo>
                  <a:pt x="334780" y="299803"/>
                </a:ln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олилиния 60"/>
          <p:cNvSpPr/>
          <p:nvPr/>
        </p:nvSpPr>
        <p:spPr>
          <a:xfrm>
            <a:off x="7707445" y="3095469"/>
            <a:ext cx="354767" cy="322288"/>
          </a:xfrm>
          <a:custGeom>
            <a:avLst/>
            <a:gdLst>
              <a:gd name="connsiteX0" fmla="*/ 72452 w 354767"/>
              <a:gd name="connsiteY0" fmla="*/ 292308 h 322288"/>
              <a:gd name="connsiteX1" fmla="*/ 12491 w 354767"/>
              <a:gd name="connsiteY1" fmla="*/ 187377 h 322288"/>
              <a:gd name="connsiteX2" fmla="*/ 27482 w 354767"/>
              <a:gd name="connsiteY2" fmla="*/ 22485 h 322288"/>
              <a:gd name="connsiteX3" fmla="*/ 177383 w 354767"/>
              <a:gd name="connsiteY3" fmla="*/ 52465 h 322288"/>
              <a:gd name="connsiteX4" fmla="*/ 177383 w 354767"/>
              <a:gd name="connsiteY4" fmla="*/ 97436 h 322288"/>
              <a:gd name="connsiteX5" fmla="*/ 222354 w 354767"/>
              <a:gd name="connsiteY5" fmla="*/ 67456 h 322288"/>
              <a:gd name="connsiteX6" fmla="*/ 342275 w 354767"/>
              <a:gd name="connsiteY6" fmla="*/ 112426 h 322288"/>
              <a:gd name="connsiteX7" fmla="*/ 297305 w 354767"/>
              <a:gd name="connsiteY7" fmla="*/ 187377 h 322288"/>
              <a:gd name="connsiteX8" fmla="*/ 192373 w 354767"/>
              <a:gd name="connsiteY8" fmla="*/ 247338 h 322288"/>
              <a:gd name="connsiteX9" fmla="*/ 117423 w 354767"/>
              <a:gd name="connsiteY9" fmla="*/ 322288 h 322288"/>
              <a:gd name="connsiteX10" fmla="*/ 117423 w 354767"/>
              <a:gd name="connsiteY10" fmla="*/ 322288 h 322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4767" h="322288">
                <a:moveTo>
                  <a:pt x="72452" y="292308"/>
                </a:moveTo>
                <a:cubicBezTo>
                  <a:pt x="46219" y="262327"/>
                  <a:pt x="19986" y="232347"/>
                  <a:pt x="12491" y="187377"/>
                </a:cubicBezTo>
                <a:cubicBezTo>
                  <a:pt x="4996" y="142407"/>
                  <a:pt x="0" y="44970"/>
                  <a:pt x="27482" y="22485"/>
                </a:cubicBezTo>
                <a:cubicBezTo>
                  <a:pt x="54964" y="0"/>
                  <a:pt x="152399" y="39973"/>
                  <a:pt x="177383" y="52465"/>
                </a:cubicBezTo>
                <a:cubicBezTo>
                  <a:pt x="202367" y="64957"/>
                  <a:pt x="169888" y="94938"/>
                  <a:pt x="177383" y="97436"/>
                </a:cubicBezTo>
                <a:cubicBezTo>
                  <a:pt x="184878" y="99934"/>
                  <a:pt x="194872" y="64958"/>
                  <a:pt x="222354" y="67456"/>
                </a:cubicBezTo>
                <a:cubicBezTo>
                  <a:pt x="249836" y="69954"/>
                  <a:pt x="329783" y="92439"/>
                  <a:pt x="342275" y="112426"/>
                </a:cubicBezTo>
                <a:cubicBezTo>
                  <a:pt x="354767" y="132413"/>
                  <a:pt x="322289" y="164892"/>
                  <a:pt x="297305" y="187377"/>
                </a:cubicBezTo>
                <a:cubicBezTo>
                  <a:pt x="272321" y="209862"/>
                  <a:pt x="222353" y="224853"/>
                  <a:pt x="192373" y="247338"/>
                </a:cubicBezTo>
                <a:cubicBezTo>
                  <a:pt x="162393" y="269823"/>
                  <a:pt x="117423" y="322288"/>
                  <a:pt x="117423" y="322288"/>
                </a:cubicBezTo>
                <a:lnTo>
                  <a:pt x="117423" y="322288"/>
                </a:ln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одзаголовок 2"/>
          <p:cNvSpPr txBox="1">
            <a:spLocks/>
          </p:cNvSpPr>
          <p:nvPr/>
        </p:nvSpPr>
        <p:spPr>
          <a:xfrm>
            <a:off x="467544" y="5517232"/>
            <a:ext cx="8136904" cy="216024"/>
          </a:xfrm>
          <a:prstGeom prst="rect">
            <a:avLst/>
          </a:prstGeom>
        </p:spPr>
        <p:txBody>
          <a:bodyPr vert="horz" lIns="91440" tIns="45720" rIns="91440" bIns="45720" rtlCol="0">
            <a:normAutofit fontScale="3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Mistral" pitchFamily="66" charset="0"/>
              <a:ea typeface="+mn-ea"/>
              <a:cs typeface="+mn-cs"/>
            </a:endParaRPr>
          </a:p>
        </p:txBody>
      </p:sp>
      <p:sp>
        <p:nvSpPr>
          <p:cNvPr id="50" name="Подзаголовок 49"/>
          <p:cNvSpPr>
            <a:spLocks noGrp="1"/>
          </p:cNvSpPr>
          <p:nvPr>
            <p:ph type="subTitle" idx="1"/>
          </p:nvPr>
        </p:nvSpPr>
        <p:spPr>
          <a:xfrm>
            <a:off x="-3708920" y="4077072"/>
            <a:ext cx="3168352" cy="1080120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60648"/>
            <a:ext cx="8686800" cy="3528392"/>
          </a:xfrm>
        </p:spPr>
        <p:txBody>
          <a:bodyPr>
            <a:normAutofit/>
          </a:bodyPr>
          <a:lstStyle/>
          <a:p>
            <a:pPr algn="ctr"/>
            <a:r>
              <a:rPr lang="ru-RU" sz="4400" b="1" cap="none" dirty="0" smtClean="0">
                <a:ln w="1143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istral" pitchFamily="66" charset="0"/>
              </a:rPr>
              <a:t>КОМПОЗИЦИЯ  </a:t>
            </a:r>
            <a:br>
              <a:rPr lang="ru-RU" sz="4400" b="1" cap="none" dirty="0" smtClean="0">
                <a:ln w="1143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istral" pitchFamily="66" charset="0"/>
              </a:rPr>
            </a:br>
            <a:r>
              <a:rPr lang="ru-RU" b="1" cap="none" dirty="0" smtClean="0">
                <a:ln w="1143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istral" pitchFamily="66" charset="0"/>
              </a:rPr>
              <a:t>В  УРАЛО-СИБИРСКОЙ</a:t>
            </a:r>
            <a:r>
              <a:rPr lang="ru-RU" b="1" cap="none" dirty="0" smtClean="0">
                <a:ln w="11430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istral" pitchFamily="66" charset="0"/>
              </a:rPr>
              <a:t> </a:t>
            </a:r>
            <a:r>
              <a:rPr lang="ru-RU" b="1" cap="none" dirty="0" smtClean="0">
                <a:ln w="1143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istral" pitchFamily="66" charset="0"/>
              </a:rPr>
              <a:t>РОСПИСИ</a:t>
            </a:r>
            <a:r>
              <a:rPr lang="ru-RU" i="1" cap="none" dirty="0" smtClean="0">
                <a:ln w="1143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i="1" cap="none" dirty="0" smtClean="0">
                <a:ln w="1143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3200" i="1" cap="none" dirty="0" smtClean="0">
                <a:ln w="1143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istral" pitchFamily="66" charset="0"/>
              </a:rPr>
              <a:t/>
            </a:r>
            <a:br>
              <a:rPr lang="ru-RU" sz="3200" i="1" cap="none" dirty="0" smtClean="0">
                <a:ln w="1143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istral" pitchFamily="66" charset="0"/>
              </a:rPr>
            </a:br>
            <a:r>
              <a:rPr lang="ru-RU" sz="3200" i="1" cap="none" dirty="0" smtClean="0">
                <a:ln w="1143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по кругу, симметричная, по углам, центральная</a:t>
            </a:r>
            <a:endParaRPr lang="ru-RU" sz="3200" i="1" dirty="0">
              <a:latin typeface="Comic Sans MS" pitchFamily="66" charset="0"/>
            </a:endParaRPr>
          </a:p>
        </p:txBody>
      </p:sp>
      <p:pic>
        <p:nvPicPr>
          <p:cNvPr id="5" name="Рисунок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717032"/>
            <a:ext cx="1847368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4"/>
          <p:cNvPicPr>
            <a:picLocks noChangeAspect="1" noChangeArrowheads="1"/>
          </p:cNvPicPr>
          <p:nvPr/>
        </p:nvPicPr>
        <p:blipFill>
          <a:blip r:embed="rId3" cstate="print"/>
          <a:srcRect r="3886" b="7077"/>
          <a:stretch>
            <a:fillRect/>
          </a:stretch>
        </p:blipFill>
        <p:spPr bwMode="auto">
          <a:xfrm>
            <a:off x="2915816" y="3717032"/>
            <a:ext cx="1351198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DSC0057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6016" y="3717032"/>
            <a:ext cx="1027775" cy="1800000"/>
          </a:xfrm>
          <a:prstGeom prst="rect">
            <a:avLst/>
          </a:prstGeom>
        </p:spPr>
      </p:pic>
      <p:pic>
        <p:nvPicPr>
          <p:cNvPr id="8" name="Рисунок 7" descr="DSC00599.JPG"/>
          <p:cNvPicPr>
            <a:picLocks noChangeAspect="1"/>
          </p:cNvPicPr>
          <p:nvPr/>
        </p:nvPicPr>
        <p:blipFill>
          <a:blip r:embed="rId5" cstate="print"/>
          <a:srcRect l="3000" t="4000" r="3989" b="3989"/>
          <a:stretch>
            <a:fillRect/>
          </a:stretch>
        </p:blipFill>
        <p:spPr>
          <a:xfrm>
            <a:off x="6228184" y="3789040"/>
            <a:ext cx="2426087" cy="180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Список рекомендуемой литературы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just">
              <a:buClr>
                <a:schemeClr val="accent2">
                  <a:lumMod val="50000"/>
                </a:schemeClr>
              </a:buClr>
              <a:buFont typeface="Courier New" pitchFamily="49" charset="0"/>
              <a:buChar char="o"/>
            </a:pPr>
            <a:r>
              <a:rPr lang="ru-RU" sz="2400" b="1" dirty="0" smtClean="0"/>
              <a:t> Г.Г.Беляева. Декоративные росписи по дереву. Традиционная культура Омского </a:t>
            </a:r>
            <a:r>
              <a:rPr lang="ru-RU" sz="2400" b="1" dirty="0" err="1" smtClean="0"/>
              <a:t>Прииртышья</a:t>
            </a:r>
            <a:r>
              <a:rPr lang="ru-RU" sz="2400" b="1" dirty="0" smtClean="0"/>
              <a:t> второй половины </a:t>
            </a:r>
            <a:r>
              <a:rPr lang="en-US" sz="2400" b="1" dirty="0" smtClean="0"/>
              <a:t>XIX-XX</a:t>
            </a:r>
            <a:r>
              <a:rPr lang="ru-RU" sz="2400" b="1" dirty="0" smtClean="0"/>
              <a:t> веков. Омск: Изд-во </a:t>
            </a:r>
            <a:r>
              <a:rPr lang="ru-RU" sz="2400" b="1" dirty="0" err="1" smtClean="0"/>
              <a:t>ОмГПУ</a:t>
            </a:r>
            <a:r>
              <a:rPr lang="ru-RU" sz="2400" b="1" dirty="0" smtClean="0"/>
              <a:t>, 2007.</a:t>
            </a:r>
          </a:p>
          <a:p>
            <a:pPr marL="0" indent="0" algn="just">
              <a:buClr>
                <a:schemeClr val="accent2">
                  <a:lumMod val="50000"/>
                </a:schemeClr>
              </a:buClr>
              <a:buFont typeface="Courier New" pitchFamily="49" charset="0"/>
              <a:buChar char="o"/>
            </a:pPr>
            <a:r>
              <a:rPr lang="ru-RU" sz="2400" dirty="0" smtClean="0"/>
              <a:t> Ю.Г. </a:t>
            </a:r>
            <a:r>
              <a:rPr lang="ru-RU" sz="2400" dirty="0" err="1" smtClean="0"/>
              <a:t>Дорожин</a:t>
            </a:r>
            <a:r>
              <a:rPr lang="ru-RU" sz="2400" dirty="0" smtClean="0"/>
              <a:t>. Городецкая роспись. Рабочая тетрадь по основам народного искусства. Москва: Изд-во «Мозаика-Синтез», 2001.</a:t>
            </a:r>
          </a:p>
          <a:p>
            <a:pPr marL="0" indent="0" algn="just">
              <a:buClr>
                <a:schemeClr val="accent2">
                  <a:lumMod val="50000"/>
                </a:schemeClr>
              </a:buClr>
              <a:buFont typeface="Courier New" pitchFamily="49" charset="0"/>
              <a:buChar char="o"/>
            </a:pPr>
            <a:r>
              <a:rPr lang="ru-RU" sz="2400" dirty="0" smtClean="0"/>
              <a:t> Ю.Г. </a:t>
            </a:r>
            <a:r>
              <a:rPr lang="ru-RU" sz="2400" dirty="0" err="1" smtClean="0"/>
              <a:t>Дорожин</a:t>
            </a:r>
            <a:r>
              <a:rPr lang="ru-RU" sz="2400" dirty="0" smtClean="0"/>
              <a:t>. </a:t>
            </a:r>
            <a:r>
              <a:rPr lang="ru-RU" sz="2400" dirty="0" err="1" smtClean="0"/>
              <a:t>Жостовский</a:t>
            </a:r>
            <a:r>
              <a:rPr lang="ru-RU" sz="2400" dirty="0" smtClean="0"/>
              <a:t> букет. Рабочая тетрадь по основам народного искусства. Москва: Изд-во «Мозаика-Синтез», 1999.</a:t>
            </a:r>
          </a:p>
          <a:p>
            <a:pPr marL="0" indent="0" algn="just">
              <a:buClr>
                <a:schemeClr val="accent2">
                  <a:lumMod val="50000"/>
                </a:schemeClr>
              </a:buClr>
              <a:buFont typeface="Courier New" pitchFamily="49" charset="0"/>
              <a:buChar char="o"/>
            </a:pPr>
            <a:r>
              <a:rPr lang="ru-RU" sz="2400" dirty="0" smtClean="0"/>
              <a:t> Л.В. Орлова. Хохломская роспись. Рабочая тетрадь по основам народного искусства. Москва: Изд-во «Мозаика-Синтез», 1998.</a:t>
            </a:r>
          </a:p>
          <a:p>
            <a:pPr marL="0" indent="0" algn="just">
              <a:buClr>
                <a:schemeClr val="accent2">
                  <a:lumMod val="50000"/>
                </a:schemeClr>
              </a:buClr>
              <a:buFont typeface="Courier New" pitchFamily="49" charset="0"/>
              <a:buChar char="o"/>
            </a:pPr>
            <a:r>
              <a:rPr lang="en-US" sz="2400" dirty="0" smtClean="0"/>
              <a:t> </a:t>
            </a:r>
            <a:r>
              <a:rPr lang="ru-RU" sz="2400" dirty="0" smtClean="0"/>
              <a:t>Журнал </a:t>
            </a:r>
            <a:r>
              <a:rPr lang="en-US" sz="2400" dirty="0" smtClean="0"/>
              <a:t>DEKO</a:t>
            </a:r>
            <a:r>
              <a:rPr lang="ru-RU" sz="2400" dirty="0" smtClean="0"/>
              <a:t> 4/25/2007«Хобби </a:t>
            </a:r>
            <a:r>
              <a:rPr lang="en-US" sz="2400" dirty="0" smtClean="0"/>
              <a:t>&amp;</a:t>
            </a:r>
            <a:r>
              <a:rPr lang="ru-RU" sz="2400" dirty="0" smtClean="0"/>
              <a:t> Декор». Москва: ЗАО «Издательский дом «ГАММА». стр.14-16.</a:t>
            </a:r>
          </a:p>
          <a:p>
            <a:pPr>
              <a:buClr>
                <a:schemeClr val="accent2">
                  <a:lumMod val="50000"/>
                </a:schemeClr>
              </a:buClr>
              <a:buFont typeface="Courier New" pitchFamily="49" charset="0"/>
              <a:buChar char="o"/>
            </a:pPr>
            <a:r>
              <a:rPr lang="ru-RU" sz="2400" u="sng" dirty="0" smtClean="0">
                <a:solidFill>
                  <a:schemeClr val="bg2">
                    <a:lumMod val="10000"/>
                  </a:schemeClr>
                </a:solidFill>
                <a:hlinkClick r:id="rId2"/>
              </a:rPr>
              <a:t>http://art-remeslo.narod.ru</a:t>
            </a:r>
            <a:endParaRPr lang="ru-RU" sz="2400" dirty="0" smtClean="0">
              <a:solidFill>
                <a:schemeClr val="bg2">
                  <a:lumMod val="10000"/>
                </a:schemeClr>
              </a:solidFill>
            </a:endParaRPr>
          </a:p>
          <a:p>
            <a:pPr>
              <a:buClr>
                <a:schemeClr val="accent2">
                  <a:lumMod val="50000"/>
                </a:schemeClr>
              </a:buClr>
              <a:buFont typeface="Courier New" pitchFamily="49" charset="0"/>
              <a:buChar char="o"/>
            </a:pPr>
            <a:r>
              <a:rPr lang="ru-RU" sz="2400" u="sng" dirty="0" smtClean="0">
                <a:solidFill>
                  <a:schemeClr val="bg2">
                    <a:lumMod val="10000"/>
                  </a:schemeClr>
                </a:solidFill>
                <a:hlinkClick r:id="rId3"/>
              </a:rPr>
              <a:t>http://informrus.ru</a:t>
            </a:r>
            <a:endParaRPr lang="ru-RU" sz="2400" dirty="0" smtClean="0">
              <a:solidFill>
                <a:schemeClr val="bg2">
                  <a:lumMod val="10000"/>
                </a:schemeClr>
              </a:solidFill>
            </a:endParaRPr>
          </a:p>
          <a:p>
            <a:pPr>
              <a:buClr>
                <a:schemeClr val="accent2">
                  <a:lumMod val="50000"/>
                </a:schemeClr>
              </a:buClr>
              <a:buFont typeface="Courier New" pitchFamily="49" charset="0"/>
              <a:buChar char="o"/>
            </a:pPr>
            <a:r>
              <a:rPr lang="ru-RU" sz="2400" u="sng" dirty="0" smtClean="0">
                <a:solidFill>
                  <a:schemeClr val="bg2">
                    <a:lumMod val="10000"/>
                  </a:schemeClr>
                </a:solidFill>
                <a:hlinkClick r:id="rId4"/>
              </a:rPr>
              <a:t>http://kudriav.narod.ru</a:t>
            </a:r>
            <a:r>
              <a:rPr lang="ru-RU" sz="2400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</a:p>
          <a:p>
            <a:pPr>
              <a:buClr>
                <a:schemeClr val="accent2">
                  <a:lumMod val="50000"/>
                </a:schemeClr>
              </a:buClr>
              <a:buFont typeface="Courier New" pitchFamily="49" charset="0"/>
              <a:buChar char="o"/>
            </a:pPr>
            <a:r>
              <a:rPr lang="ru-RU" sz="2400" u="sng" dirty="0" smtClean="0">
                <a:solidFill>
                  <a:schemeClr val="bg2">
                    <a:lumMod val="10000"/>
                  </a:schemeClr>
                </a:solidFill>
                <a:hlinkClick r:id="rId5"/>
              </a:rPr>
              <a:t>http://www.artly.ru</a:t>
            </a:r>
            <a:endParaRPr lang="ru-RU" sz="2400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0" indent="0" algn="just">
              <a:buClr>
                <a:schemeClr val="accent2">
                  <a:lumMod val="50000"/>
                </a:schemeClr>
              </a:buClr>
              <a:buFont typeface="Courier New" pitchFamily="49" charset="0"/>
              <a:buChar char="o"/>
            </a:pP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0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 l="2327" t="2311" r="2027" b="3270"/>
          <a:stretch>
            <a:fillRect/>
          </a:stretch>
        </p:blipFill>
        <p:spPr bwMode="auto">
          <a:xfrm rot="5400000">
            <a:off x="1143002" y="-1142997"/>
            <a:ext cx="6857999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Другая 1">
      <a:majorFont>
        <a:latin typeface="Mistral"/>
        <a:ea typeface=""/>
        <a:cs typeface=""/>
      </a:majorFont>
      <a:minorFont>
        <a:latin typeface="Franklin Gothic Book"/>
        <a:ea typeface=""/>
        <a:cs typeface="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702</TotalTime>
  <Words>278</Words>
  <Application>Microsoft Office PowerPoint</Application>
  <PresentationFormat>Экран (4:3)</PresentationFormat>
  <Paragraphs>57</Paragraphs>
  <Slides>22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Трек</vt:lpstr>
      <vt:lpstr>Декоративно-прикладное искусство Традиционная роспись Сибири</vt:lpstr>
      <vt:lpstr>Произведения декоративно-прикладного искусства:  разделочные доски, подносы, шкатулки, прялки, стулья, кроватки и т.п.</vt:lpstr>
      <vt:lpstr>Хохлома (ниже новгородская обл.)  традиционная роспись                                              имитация</vt:lpstr>
      <vt:lpstr>Интерьер в стиле «хохлома»</vt:lpstr>
      <vt:lpstr>Городец (Нижегородский край)  традиционная роспись                                              имитация</vt:lpstr>
      <vt:lpstr>Полховской майдан (Нижегородский край, воскресенский р-н)  традиционная роспись                                              имитация</vt:lpstr>
      <vt:lpstr>Гжель (Московская обл., раменский р-н) традиционная роспись                                           имитация</vt:lpstr>
      <vt:lpstr>Палех (ивановская обл.)  традиционная роспись                                              имитация</vt:lpstr>
      <vt:lpstr>Жостово (Московская обл., Мытищинский р-н)  традиционная роспись                                              имитация</vt:lpstr>
      <vt:lpstr>Фрагмент Карты РФ</vt:lpstr>
      <vt:lpstr>Урало-сибирская роспись</vt:lpstr>
      <vt:lpstr>Урало-сибирская роспись</vt:lpstr>
      <vt:lpstr> основные центры зарождения и формирования урало-сибирской росписи </vt:lpstr>
      <vt:lpstr>Урало-сибирская роспись  традиционная                                                   имитация</vt:lpstr>
      <vt:lpstr>Традиционная Урало-сибирская роспись выполняется масляной краской  цветовая гамма состоит из оттенков: красного  синего желтого зеленого темно-коричневого белого и черного  </vt:lpstr>
      <vt:lpstr>Мотивы  урало-сибирской росписи</vt:lpstr>
      <vt:lpstr>УРАЛО-СИБИРСКАЯ РОСПИСЬ РАЗНОВИДНОСТЬ ЭЛЕМЕНТОВ</vt:lpstr>
      <vt:lpstr>ПОЭТАПНОЕ  ВЫПОЛНЕНИЕ ЭЛЕМЕНТОВ РОСПИСИ         последовательность выполнения росписи: 1. цветы,  2. листья 3. ягодки 4. оживка</vt:lpstr>
      <vt:lpstr>ПОЭТАПНОЕ  ВЫПОЛНЕНИЕ ЭЛЕМЕНТОВ РОСПИСИ         </vt:lpstr>
      <vt:lpstr>КОМПОЗИЦИЯ   В  УРАЛО-СИБИРСКОЙ РОСПИСИ  по кругу, симметричная, по углам, центральная</vt:lpstr>
      <vt:lpstr>Список рекомендуемой литературы</vt:lpstr>
      <vt:lpstr>Слайд 22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Урало – сибирская роспись</dc:title>
  <dc:creator>user</dc:creator>
  <cp:lastModifiedBy>Hudozhnik</cp:lastModifiedBy>
  <cp:revision>76</cp:revision>
  <dcterms:created xsi:type="dcterms:W3CDTF">2011-10-21T10:49:31Z</dcterms:created>
  <dcterms:modified xsi:type="dcterms:W3CDTF">2024-10-04T03:58:05Z</dcterms:modified>
</cp:coreProperties>
</file>